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2" r:id="rId1"/>
  </p:sldMasterIdLst>
  <p:notesMasterIdLst>
    <p:notesMasterId r:id="rId128"/>
  </p:notesMasterIdLst>
  <p:handoutMasterIdLst>
    <p:handoutMasterId r:id="rId129"/>
  </p:handoutMasterIdLst>
  <p:sldIdLst>
    <p:sldId id="256" r:id="rId2"/>
    <p:sldId id="300" r:id="rId3"/>
    <p:sldId id="301" r:id="rId4"/>
    <p:sldId id="398" r:id="rId5"/>
    <p:sldId id="311" r:id="rId6"/>
    <p:sldId id="399" r:id="rId7"/>
    <p:sldId id="400" r:id="rId8"/>
    <p:sldId id="375" r:id="rId9"/>
    <p:sldId id="257" r:id="rId10"/>
    <p:sldId id="383" r:id="rId11"/>
    <p:sldId id="376" r:id="rId12"/>
    <p:sldId id="384" r:id="rId13"/>
    <p:sldId id="401" r:id="rId14"/>
    <p:sldId id="377" r:id="rId15"/>
    <p:sldId id="402" r:id="rId16"/>
    <p:sldId id="386" r:id="rId17"/>
    <p:sldId id="387" r:id="rId18"/>
    <p:sldId id="378" r:id="rId19"/>
    <p:sldId id="403" r:id="rId20"/>
    <p:sldId id="379" r:id="rId21"/>
    <p:sldId id="389" r:id="rId22"/>
    <p:sldId id="380" r:id="rId23"/>
    <p:sldId id="390" r:id="rId24"/>
    <p:sldId id="381" r:id="rId25"/>
    <p:sldId id="395" r:id="rId26"/>
    <p:sldId id="374" r:id="rId27"/>
    <p:sldId id="310" r:id="rId28"/>
    <p:sldId id="258" r:id="rId29"/>
    <p:sldId id="259" r:id="rId30"/>
    <p:sldId id="408" r:id="rId31"/>
    <p:sldId id="409" r:id="rId32"/>
    <p:sldId id="410" r:id="rId33"/>
    <p:sldId id="312" r:id="rId34"/>
    <p:sldId id="313" r:id="rId35"/>
    <p:sldId id="314" r:id="rId36"/>
    <p:sldId id="315" r:id="rId37"/>
    <p:sldId id="260" r:id="rId38"/>
    <p:sldId id="316" r:id="rId39"/>
    <p:sldId id="261" r:id="rId40"/>
    <p:sldId id="317" r:id="rId41"/>
    <p:sldId id="262" r:id="rId42"/>
    <p:sldId id="263" r:id="rId43"/>
    <p:sldId id="264" r:id="rId44"/>
    <p:sldId id="265" r:id="rId45"/>
    <p:sldId id="319" r:id="rId46"/>
    <p:sldId id="320" r:id="rId47"/>
    <p:sldId id="266" r:id="rId48"/>
    <p:sldId id="321" r:id="rId49"/>
    <p:sldId id="267" r:id="rId50"/>
    <p:sldId id="322" r:id="rId51"/>
    <p:sldId id="268" r:id="rId52"/>
    <p:sldId id="269" r:id="rId53"/>
    <p:sldId id="323" r:id="rId54"/>
    <p:sldId id="324" r:id="rId55"/>
    <p:sldId id="270" r:id="rId56"/>
    <p:sldId id="271" r:id="rId57"/>
    <p:sldId id="325" r:id="rId58"/>
    <p:sldId id="326" r:id="rId59"/>
    <p:sldId id="327" r:id="rId60"/>
    <p:sldId id="272" r:id="rId61"/>
    <p:sldId id="328" r:id="rId62"/>
    <p:sldId id="407" r:id="rId63"/>
    <p:sldId id="275" r:id="rId64"/>
    <p:sldId id="273" r:id="rId65"/>
    <p:sldId id="330" r:id="rId66"/>
    <p:sldId id="332" r:id="rId67"/>
    <p:sldId id="333" r:id="rId68"/>
    <p:sldId id="306" r:id="rId69"/>
    <p:sldId id="334" r:id="rId70"/>
    <p:sldId id="335" r:id="rId71"/>
    <p:sldId id="396" r:id="rId72"/>
    <p:sldId id="336" r:id="rId73"/>
    <p:sldId id="337" r:id="rId74"/>
    <p:sldId id="338" r:id="rId75"/>
    <p:sldId id="278" r:id="rId76"/>
    <p:sldId id="339" r:id="rId77"/>
    <p:sldId id="341" r:id="rId78"/>
    <p:sldId id="340" r:id="rId79"/>
    <p:sldId id="342" r:id="rId80"/>
    <p:sldId id="344" r:id="rId81"/>
    <p:sldId id="279" r:id="rId82"/>
    <p:sldId id="280" r:id="rId83"/>
    <p:sldId id="345" r:id="rId84"/>
    <p:sldId id="346" r:id="rId85"/>
    <p:sldId id="347" r:id="rId86"/>
    <p:sldId id="348" r:id="rId87"/>
    <p:sldId id="281" r:id="rId88"/>
    <p:sldId id="350" r:id="rId89"/>
    <p:sldId id="283" r:id="rId90"/>
    <p:sldId id="284" r:id="rId91"/>
    <p:sldId id="351" r:id="rId92"/>
    <p:sldId id="285" r:id="rId93"/>
    <p:sldId id="353" r:id="rId94"/>
    <p:sldId id="286" r:id="rId95"/>
    <p:sldId id="287" r:id="rId96"/>
    <p:sldId id="404" r:id="rId97"/>
    <p:sldId id="354" r:id="rId98"/>
    <p:sldId id="355" r:id="rId99"/>
    <p:sldId id="356" r:id="rId100"/>
    <p:sldId id="357" r:id="rId101"/>
    <p:sldId id="358" r:id="rId102"/>
    <p:sldId id="397" r:id="rId103"/>
    <p:sldId id="360" r:id="rId104"/>
    <p:sldId id="361" r:id="rId105"/>
    <p:sldId id="288" r:id="rId106"/>
    <p:sldId id="362" r:id="rId107"/>
    <p:sldId id="363" r:id="rId108"/>
    <p:sldId id="289" r:id="rId109"/>
    <p:sldId id="290" r:id="rId110"/>
    <p:sldId id="292" r:id="rId111"/>
    <p:sldId id="364" r:id="rId112"/>
    <p:sldId id="293" r:id="rId113"/>
    <p:sldId id="365" r:id="rId114"/>
    <p:sldId id="294" r:id="rId115"/>
    <p:sldId id="368" r:id="rId116"/>
    <p:sldId id="296" r:id="rId117"/>
    <p:sldId id="295" r:id="rId118"/>
    <p:sldId id="297" r:id="rId119"/>
    <p:sldId id="298" r:id="rId120"/>
    <p:sldId id="369" r:id="rId121"/>
    <p:sldId id="392" r:id="rId122"/>
    <p:sldId id="370" r:id="rId123"/>
    <p:sldId id="391" r:id="rId124"/>
    <p:sldId id="371" r:id="rId125"/>
    <p:sldId id="372" r:id="rId126"/>
    <p:sldId id="406" r:id="rId12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AB8"/>
    <a:srgbClr val="324C98"/>
    <a:srgbClr val="FFFF93"/>
    <a:srgbClr val="FFFF81"/>
    <a:srgbClr val="FFCC99"/>
    <a:srgbClr val="CFE3F3"/>
    <a:srgbClr val="BDA9E5"/>
    <a:srgbClr val="C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84993" autoAdjust="0"/>
  </p:normalViewPr>
  <p:slideViewPr>
    <p:cSldViewPr>
      <p:cViewPr varScale="1">
        <p:scale>
          <a:sx n="104" d="100"/>
          <a:sy n="104" d="100"/>
        </p:scale>
        <p:origin x="111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E93871EC-C2FD-4FA0-B201-D15AA4A896C7}" type="datetimeFigureOut">
              <a:rPr lang="en-US"/>
              <a:pPr>
                <a:defRPr/>
              </a:pPr>
              <a:t>12/13/2018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56FA25B-D1B8-4B72-BFF7-9243FB36ADF8}" type="slidenum">
              <a:rPr lang="en-US" altLang="en-US"/>
              <a:pPr/>
              <a:t>‹#›</a:t>
            </a:fld>
            <a:endParaRPr lang="en-US" altLang="en-US" dirty="0"/>
          </a:p>
        </p:txBody>
      </p:sp>
    </p:spTree>
    <p:extLst>
      <p:ext uri="{BB962C8B-B14F-4D97-AF65-F5344CB8AC3E}">
        <p14:creationId xmlns:p14="http://schemas.microsoft.com/office/powerpoint/2010/main" val="1083521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dirty="0"/>
          </a:p>
        </p:txBody>
      </p:sp>
      <p:sp>
        <p:nvSpPr>
          <p:cNvPr id="273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dirty="0"/>
          </a:p>
        </p:txBody>
      </p:sp>
      <p:sp>
        <p:nvSpPr>
          <p:cNvPr id="147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3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dirty="0"/>
          </a:p>
        </p:txBody>
      </p:sp>
      <p:sp>
        <p:nvSpPr>
          <p:cNvPr id="273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6D3D07A-FF3B-4FBF-ACBD-8F819578BEF6}" type="slidenum">
              <a:rPr lang="en-US" altLang="en-US"/>
              <a:pPr/>
              <a:t>‹#›</a:t>
            </a:fld>
            <a:endParaRPr lang="en-US" altLang="en-US" dirty="0"/>
          </a:p>
        </p:txBody>
      </p:sp>
    </p:spTree>
    <p:extLst>
      <p:ext uri="{BB962C8B-B14F-4D97-AF65-F5344CB8AC3E}">
        <p14:creationId xmlns:p14="http://schemas.microsoft.com/office/powerpoint/2010/main" val="18936200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3FB84886-F6F6-41E7-A505-BC40A3812CF8}" type="slidenum">
              <a:rPr lang="en-US" altLang="en-US" sz="1200"/>
              <a:pPr eaLnBrk="1" hangingPunct="1"/>
              <a:t>1</a:t>
            </a:fld>
            <a:endParaRPr lang="en-US" altLang="en-US" sz="1200" dirty="0"/>
          </a:p>
        </p:txBody>
      </p:sp>
    </p:spTree>
    <p:extLst>
      <p:ext uri="{BB962C8B-B14F-4D97-AF65-F5344CB8AC3E}">
        <p14:creationId xmlns:p14="http://schemas.microsoft.com/office/powerpoint/2010/main" val="85059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133):</a:t>
            </a:r>
            <a:r>
              <a:rPr lang="en-US" sz="1200" kern="1200" dirty="0">
                <a:solidFill>
                  <a:schemeClr val="tx1"/>
                </a:solidFill>
                <a:effectLst/>
                <a:latin typeface="Arial" charset="0"/>
                <a:ea typeface="+mn-ea"/>
                <a:cs typeface="+mn-cs"/>
              </a:rPr>
              <a:t> The TCP/IP model’s Internet layer corresponds roughly to the OSI model’s Network layer.</a:t>
            </a:r>
          </a:p>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13</a:t>
            </a:fld>
            <a:endParaRPr lang="en-US" altLang="en-US" dirty="0"/>
          </a:p>
        </p:txBody>
      </p:sp>
    </p:spTree>
    <p:extLst>
      <p:ext uri="{BB962C8B-B14F-4D97-AF65-F5344CB8AC3E}">
        <p14:creationId xmlns:p14="http://schemas.microsoft.com/office/powerpoint/2010/main" val="38634573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a:ln/>
        </p:spPr>
      </p:sp>
      <p:sp>
        <p:nvSpPr>
          <p:cNvPr id="228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sz="1200" b="1" dirty="0">
                <a:latin typeface="Arial" panose="020B0604020202020204" pitchFamily="34" charset="0"/>
                <a:cs typeface="Arial" panose="020B0604020202020204" pitchFamily="34" charset="0"/>
              </a:rPr>
              <a:t>Exam Tip (p. 159): </a:t>
            </a:r>
            <a:r>
              <a:rPr lang="en-US" sz="1200" b="0" i="0" u="none" strike="noStrike" baseline="0" dirty="0">
                <a:solidFill>
                  <a:srgbClr val="221E1F"/>
                </a:solidFill>
                <a:latin typeface="Arial" panose="020B0604020202020204" pitchFamily="34" charset="0"/>
                <a:cs typeface="Arial" panose="020B0604020202020204" pitchFamily="34" charset="0"/>
              </a:rPr>
              <a:t>You might get a question about setting a static IP address in Linux where ip </a:t>
            </a:r>
            <a:r>
              <a:rPr lang="en-US" sz="1200" b="0" i="1" u="none" strike="noStrike" baseline="0" dirty="0">
                <a:solidFill>
                  <a:srgbClr val="221E1F"/>
                </a:solidFill>
                <a:latin typeface="Arial" panose="020B0604020202020204" pitchFamily="34" charset="0"/>
                <a:cs typeface="Arial" panose="020B0604020202020204" pitchFamily="34" charset="0"/>
              </a:rPr>
              <a:t>isn’t </a:t>
            </a:r>
            <a:r>
              <a:rPr lang="en-US" sz="1200" b="0" i="0" u="none" strike="noStrike" baseline="0" dirty="0">
                <a:solidFill>
                  <a:srgbClr val="221E1F"/>
                </a:solidFill>
                <a:latin typeface="Arial" panose="020B0604020202020204" pitchFamily="34" charset="0"/>
                <a:cs typeface="Arial" panose="020B0604020202020204" pitchFamily="34" charset="0"/>
              </a:rPr>
              <a:t>one of the choices. Go with the deprecated </a:t>
            </a:r>
            <a:r>
              <a:rPr lang="en-US" sz="1200" b="0" i="1" u="none" strike="noStrike" baseline="0" dirty="0">
                <a:solidFill>
                  <a:srgbClr val="221E1F"/>
                </a:solidFill>
                <a:latin typeface="Arial" panose="020B0604020202020204" pitchFamily="34" charset="0"/>
                <a:cs typeface="Arial" panose="020B0604020202020204" pitchFamily="34" charset="0"/>
              </a:rPr>
              <a:t>ifconfig </a:t>
            </a:r>
            <a:r>
              <a:rPr lang="en-US" sz="1200" b="0" i="0" u="none" strike="noStrike" baseline="0" dirty="0">
                <a:solidFill>
                  <a:srgbClr val="221E1F"/>
                </a:solidFill>
                <a:latin typeface="Arial" panose="020B0604020202020204" pitchFamily="34" charset="0"/>
                <a:cs typeface="Arial" panose="020B0604020202020204" pitchFamily="34" charset="0"/>
              </a:rPr>
              <a:t>command in that case.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Check out the excellent “Static IP in Linux” Show! over at http://totalsem.com/007. It’ll take you through the process of setting up a static IP in a typical Linux distro. </a:t>
            </a:r>
            <a:endParaRPr lang="en-US" altLang="en-US" sz="1200" dirty="0">
              <a:latin typeface="Arial" panose="020B0604020202020204" pitchFamily="34" charset="0"/>
              <a:cs typeface="Arial" panose="020B0604020202020204" pitchFamily="34" charset="0"/>
            </a:endParaRPr>
          </a:p>
        </p:txBody>
      </p:sp>
      <p:sp>
        <p:nvSpPr>
          <p:cNvPr id="228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22756FE-12B5-4772-8DA4-9A61F83DC4F8}" type="slidenum">
              <a:rPr lang="en-US" altLang="en-US" sz="1200"/>
              <a:pPr eaLnBrk="1" hangingPunct="1"/>
              <a:t>108</a:t>
            </a:fld>
            <a:endParaRPr lang="en-US" altLang="en-US" sz="1200" dirty="0"/>
          </a:p>
        </p:txBody>
      </p:sp>
    </p:spTree>
    <p:extLst>
      <p:ext uri="{BB962C8B-B14F-4D97-AF65-F5344CB8AC3E}">
        <p14:creationId xmlns:p14="http://schemas.microsoft.com/office/powerpoint/2010/main" val="8360649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109</a:t>
            </a:fld>
            <a:endParaRPr lang="en-US" altLang="en-US" dirty="0"/>
          </a:p>
        </p:txBody>
      </p:sp>
    </p:spTree>
    <p:extLst>
      <p:ext uri="{BB962C8B-B14F-4D97-AF65-F5344CB8AC3E}">
        <p14:creationId xmlns:p14="http://schemas.microsoft.com/office/powerpoint/2010/main" val="22335712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110</a:t>
            </a:fld>
            <a:endParaRPr lang="en-US" altLang="en-US" dirty="0"/>
          </a:p>
        </p:txBody>
      </p:sp>
    </p:spTree>
    <p:extLst>
      <p:ext uri="{BB962C8B-B14F-4D97-AF65-F5344CB8AC3E}">
        <p14:creationId xmlns:p14="http://schemas.microsoft.com/office/powerpoint/2010/main" val="11641297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Caution (p. 160): </a:t>
            </a:r>
            <a:r>
              <a:rPr lang="en-US" sz="1200" kern="1200" dirty="0">
                <a:solidFill>
                  <a:schemeClr val="tx1"/>
                </a:solidFill>
                <a:effectLst/>
                <a:latin typeface="Arial" charset="0"/>
                <a:ea typeface="+mn-ea"/>
                <a:cs typeface="+mn-cs"/>
              </a:rPr>
              <a:t>Always verify with ping—it’s too easy to make a typo when you entering static IP addresses.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algn="l"/>
            <a:r>
              <a:rPr lang="en-US" sz="1200" b="1" kern="1200" dirty="0">
                <a:solidFill>
                  <a:schemeClr val="tx1"/>
                </a:solidFill>
                <a:effectLst/>
                <a:latin typeface="Arial" panose="020B0604020202020204" pitchFamily="34" charset="0"/>
                <a:ea typeface="+mn-ea"/>
                <a:cs typeface="Arial" panose="020B0604020202020204" pitchFamily="34" charset="0"/>
              </a:rPr>
              <a:t>Exam Tip (p. 160): </a:t>
            </a:r>
            <a:endParaRPr lang="en-US" sz="1200" b="1" i="0" u="none" strike="noStrike" baseline="0" dirty="0">
              <a:solidFill>
                <a:srgbClr val="000000"/>
              </a:solidFill>
              <a:latin typeface="Arial" panose="020B0604020202020204" pitchFamily="34" charset="0"/>
              <a:cs typeface="Arial" panose="020B0604020202020204" pitchFamily="34" charset="0"/>
            </a:endParaRPr>
          </a:p>
          <a:p>
            <a:pPr algn="just"/>
            <a:r>
              <a:rPr lang="en-US" sz="1200" b="0" i="0" u="none" strike="noStrike" baseline="0" dirty="0">
                <a:solidFill>
                  <a:srgbClr val="221E1F"/>
                </a:solidFill>
                <a:latin typeface="Arial" panose="020B0604020202020204" pitchFamily="34" charset="0"/>
                <a:cs typeface="Arial" panose="020B0604020202020204" pitchFamily="34" charset="0"/>
              </a:rPr>
              <a:t>A very early protocol called </a:t>
            </a:r>
            <a:r>
              <a:rPr lang="en-US" sz="1200" b="0" i="1" u="none" strike="noStrike" baseline="0" dirty="0">
                <a:solidFill>
                  <a:srgbClr val="221E1F"/>
                </a:solidFill>
                <a:latin typeface="Arial" panose="020B0604020202020204" pitchFamily="34" charset="0"/>
                <a:cs typeface="Arial" panose="020B0604020202020204" pitchFamily="34" charset="0"/>
              </a:rPr>
              <a:t>Bootstrap Protocol (BOOTP) </a:t>
            </a:r>
            <a:r>
              <a:rPr lang="en-US" sz="1200" b="0" i="0" u="none" strike="noStrike" baseline="0" dirty="0">
                <a:solidFill>
                  <a:srgbClr val="221E1F"/>
                </a:solidFill>
                <a:latin typeface="Arial" panose="020B0604020202020204" pitchFamily="34" charset="0"/>
                <a:cs typeface="Arial" panose="020B0604020202020204" pitchFamily="34" charset="0"/>
              </a:rPr>
              <a:t>preceded DHCP in providing dynamic IP addressing. It’s been dead for many decades, but has been known to appear, zombie-like, on CompTIA exams. If you see BOOTP or </a:t>
            </a:r>
            <a:r>
              <a:rPr lang="en-US" sz="1200" b="0" i="1" u="none" strike="noStrike" baseline="0" dirty="0" err="1">
                <a:solidFill>
                  <a:srgbClr val="221E1F"/>
                </a:solidFill>
                <a:latin typeface="Arial" panose="020B0604020202020204" pitchFamily="34" charset="0"/>
                <a:cs typeface="Arial" panose="020B0604020202020204" pitchFamily="34" charset="0"/>
              </a:rPr>
              <a:t>BootP</a:t>
            </a:r>
            <a:r>
              <a:rPr lang="en-US" sz="1200" b="0" i="0" u="none" strike="noStrike" baseline="0" dirty="0">
                <a:solidFill>
                  <a:srgbClr val="221E1F"/>
                </a:solidFill>
                <a:latin typeface="Arial" panose="020B0604020202020204" pitchFamily="34" charset="0"/>
                <a:cs typeface="Arial" panose="020B0604020202020204" pitchFamily="34" charset="0"/>
              </a:rPr>
              <a:t>, substitute DHCP and you’ll see the right answer. </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altLang="en-US" sz="1200" dirty="0">
              <a:latin typeface="Arial" panose="020B0604020202020204" pitchFamily="34" charset="0"/>
              <a:cs typeface="Arial" panose="020B0604020202020204" pitchFamily="34" charset="0"/>
            </a:endParaRPr>
          </a:p>
        </p:txBody>
      </p:sp>
      <p:sp>
        <p:nvSpPr>
          <p:cNvPr id="229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B03FA43-20B1-4696-805A-5C1B9503CC62}" type="slidenum">
              <a:rPr lang="en-US" altLang="en-US" sz="1200"/>
              <a:pPr eaLnBrk="1" hangingPunct="1"/>
              <a:t>111</a:t>
            </a:fld>
            <a:endParaRPr lang="en-US" altLang="en-US" sz="1200" dirty="0"/>
          </a:p>
        </p:txBody>
      </p:sp>
    </p:spTree>
    <p:extLst>
      <p:ext uri="{BB962C8B-B14F-4D97-AF65-F5344CB8AC3E}">
        <p14:creationId xmlns:p14="http://schemas.microsoft.com/office/powerpoint/2010/main" val="8955028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112</a:t>
            </a:fld>
            <a:endParaRPr lang="en-US" altLang="en-US" dirty="0"/>
          </a:p>
        </p:txBody>
      </p:sp>
    </p:spTree>
    <p:extLst>
      <p:ext uri="{BB962C8B-B14F-4D97-AF65-F5344CB8AC3E}">
        <p14:creationId xmlns:p14="http://schemas.microsoft.com/office/powerpoint/2010/main" val="17295658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1" i="0" kern="1200" dirty="0">
                <a:solidFill>
                  <a:schemeClr val="tx1"/>
                </a:solidFill>
                <a:effectLst/>
                <a:latin typeface="Arial" panose="020B0604020202020204" pitchFamily="34" charset="0"/>
                <a:ea typeface="+mn-ea"/>
                <a:cs typeface="Arial" panose="020B0604020202020204" pitchFamily="34" charset="0"/>
              </a:rPr>
              <a:t>Note (p. 161): </a:t>
            </a:r>
            <a:r>
              <a:rPr lang="en-US" sz="1200" b="0" i="0" u="none" strike="noStrike" baseline="0" dirty="0">
                <a:solidFill>
                  <a:srgbClr val="221E1F"/>
                </a:solidFill>
                <a:latin typeface="Arial" panose="020B0604020202020204" pitchFamily="34" charset="0"/>
                <a:cs typeface="Arial" panose="020B0604020202020204" pitchFamily="34" charset="0"/>
              </a:rPr>
              <a:t>Using the acronym DORA— for Discover, Offer, Request, and Acknowledgement—will help you remember the DHCP four-way handshake. </a:t>
            </a:r>
            <a:endParaRPr lang="en-US" sz="1200" b="1" i="0" kern="1200" dirty="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i="0" kern="1200" dirty="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 161): </a:t>
            </a:r>
            <a:r>
              <a:rPr lang="en-US" sz="1200" i="0" kern="1200" dirty="0">
                <a:solidFill>
                  <a:schemeClr val="tx1"/>
                </a:solidFill>
                <a:effectLst/>
                <a:latin typeface="Arial" charset="0"/>
                <a:ea typeface="+mn-ea"/>
                <a:cs typeface="+mn-cs"/>
              </a:rPr>
              <a:t>DHCP uses UDP ports 67 and 68. And yes, memorize the numbers.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Check out the excellent Chapter 6 “DHCP Client Setup” Click! over at http://totalsem .com/007. It walks you through the process of setting up DHCP in Windows. </a:t>
            </a:r>
            <a:endParaRPr lang="en-US" altLang="en-US" i="0" dirty="0">
              <a:latin typeface="Arial" panose="020B0604020202020204" pitchFamily="34" charset="0"/>
            </a:endParaRPr>
          </a:p>
        </p:txBody>
      </p:sp>
      <p:sp>
        <p:nvSpPr>
          <p:cNvPr id="230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07F7BDDC-5679-4437-83F9-EA9C3DD73DFA}" type="slidenum">
              <a:rPr lang="en-US" altLang="en-US" sz="1200"/>
              <a:pPr eaLnBrk="1" hangingPunct="1"/>
              <a:t>113</a:t>
            </a:fld>
            <a:endParaRPr lang="en-US" altLang="en-US" sz="1200" dirty="0"/>
          </a:p>
        </p:txBody>
      </p:sp>
    </p:spTree>
    <p:extLst>
      <p:ext uri="{BB962C8B-B14F-4D97-AF65-F5344CB8AC3E}">
        <p14:creationId xmlns:p14="http://schemas.microsoft.com/office/powerpoint/2010/main" val="26614780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114</a:t>
            </a:fld>
            <a:endParaRPr lang="en-US" altLang="en-US" dirty="0"/>
          </a:p>
        </p:txBody>
      </p:sp>
    </p:spTree>
    <p:extLst>
      <p:ext uri="{BB962C8B-B14F-4D97-AF65-F5344CB8AC3E}">
        <p14:creationId xmlns:p14="http://schemas.microsoft.com/office/powerpoint/2010/main" val="13413276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31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F6A2753-86F2-413C-88E5-EFB7D65006D0}" type="slidenum">
              <a:rPr lang="en-US" altLang="en-US" sz="1200"/>
              <a:pPr eaLnBrk="1" hangingPunct="1"/>
              <a:t>115</a:t>
            </a:fld>
            <a:endParaRPr lang="en-US" altLang="en-US" sz="1200" dirty="0"/>
          </a:p>
        </p:txBody>
      </p:sp>
    </p:spTree>
    <p:extLst>
      <p:ext uri="{BB962C8B-B14F-4D97-AF65-F5344CB8AC3E}">
        <p14:creationId xmlns:p14="http://schemas.microsoft.com/office/powerpoint/2010/main" val="10859371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116</a:t>
            </a:fld>
            <a:endParaRPr lang="en-US" altLang="en-US" dirty="0"/>
          </a:p>
        </p:txBody>
      </p:sp>
    </p:spTree>
    <p:extLst>
      <p:ext uri="{BB962C8B-B14F-4D97-AF65-F5344CB8AC3E}">
        <p14:creationId xmlns:p14="http://schemas.microsoft.com/office/powerpoint/2010/main" val="9347625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latin typeface="Arial" panose="020B0604020202020204" pitchFamily="34" charset="0"/>
                <a:cs typeface="Arial" panose="020B0604020202020204" pitchFamily="34" charset="0"/>
              </a:rPr>
              <a:t>Note (p. 163): </a:t>
            </a:r>
            <a:r>
              <a:rPr lang="en-US" sz="1200" b="0" i="0" u="none" strike="noStrike" baseline="0" dirty="0">
                <a:solidFill>
                  <a:srgbClr val="221E1F"/>
                </a:solidFill>
                <a:latin typeface="Arial" panose="020B0604020202020204" pitchFamily="34" charset="0"/>
                <a:cs typeface="Arial" panose="020B0604020202020204" pitchFamily="34" charset="0"/>
              </a:rPr>
              <a:t>The CompTIA objectives list DHCP TTL (Time to Live?) as something of interest. As a 25-year user of DHCP, I’ve never had this issue. After much research, there are some DHCP clients that need a TTL setting to determine how many routers (hops) a DHCP relay can be from the IP helper. I say “Nuts” to CompTIA.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117</a:t>
            </a:fld>
            <a:endParaRPr lang="en-US" altLang="en-US" dirty="0"/>
          </a:p>
        </p:txBody>
      </p:sp>
    </p:spTree>
    <p:extLst>
      <p:ext uri="{BB962C8B-B14F-4D97-AF65-F5344CB8AC3E}">
        <p14:creationId xmlns:p14="http://schemas.microsoft.com/office/powerpoint/2010/main" val="3096132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17BFDC4-632E-44B3-B65C-47CD00D740FC}" type="slidenum">
              <a:rPr lang="en-US" altLang="en-US" sz="1200"/>
              <a:pPr eaLnBrk="1" hangingPunct="1"/>
              <a:t>16</a:t>
            </a:fld>
            <a:endParaRPr lang="en-US" altLang="en-US" sz="1200" dirty="0"/>
          </a:p>
        </p:txBody>
      </p:sp>
    </p:spTree>
    <p:extLst>
      <p:ext uri="{BB962C8B-B14F-4D97-AF65-F5344CB8AC3E}">
        <p14:creationId xmlns:p14="http://schemas.microsoft.com/office/powerpoint/2010/main" val="338352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118</a:t>
            </a:fld>
            <a:endParaRPr lang="en-US" altLang="en-US" dirty="0"/>
          </a:p>
        </p:txBody>
      </p:sp>
    </p:spTree>
    <p:extLst>
      <p:ext uri="{BB962C8B-B14F-4D97-AF65-F5344CB8AC3E}">
        <p14:creationId xmlns:p14="http://schemas.microsoft.com/office/powerpoint/2010/main" val="37853270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119</a:t>
            </a:fld>
            <a:endParaRPr lang="en-US" altLang="en-US" dirty="0"/>
          </a:p>
        </p:txBody>
      </p:sp>
    </p:spTree>
    <p:extLst>
      <p:ext uri="{BB962C8B-B14F-4D97-AF65-F5344CB8AC3E}">
        <p14:creationId xmlns:p14="http://schemas.microsoft.com/office/powerpoint/2010/main" val="3209570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34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361B6F9-9B41-46F4-8DAA-58903E065CC2}" type="slidenum">
              <a:rPr lang="en-US" altLang="en-US" sz="1200"/>
              <a:pPr eaLnBrk="1" hangingPunct="1"/>
              <a:t>120</a:t>
            </a:fld>
            <a:endParaRPr lang="en-US" altLang="en-US" sz="1200" dirty="0"/>
          </a:p>
        </p:txBody>
      </p:sp>
    </p:spTree>
    <p:extLst>
      <p:ext uri="{BB962C8B-B14F-4D97-AF65-F5344CB8AC3E}">
        <p14:creationId xmlns:p14="http://schemas.microsoft.com/office/powerpoint/2010/main" val="18944473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121</a:t>
            </a:fld>
            <a:endParaRPr lang="en-US" altLang="en-US" dirty="0"/>
          </a:p>
        </p:txBody>
      </p:sp>
    </p:spTree>
    <p:extLst>
      <p:ext uri="{BB962C8B-B14F-4D97-AF65-F5344CB8AC3E}">
        <p14:creationId xmlns:p14="http://schemas.microsoft.com/office/powerpoint/2010/main" val="27509646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166): </a:t>
            </a:r>
            <a:r>
              <a:rPr lang="en-US" sz="1200" kern="1200" dirty="0">
                <a:solidFill>
                  <a:schemeClr val="tx1"/>
                </a:solidFill>
                <a:effectLst/>
                <a:latin typeface="Arial" charset="0"/>
                <a:ea typeface="+mn-ea"/>
                <a:cs typeface="+mn-cs"/>
              </a:rPr>
              <a:t>Systems that use static IP addressing can never have DHCP problems.</a:t>
            </a:r>
          </a:p>
          <a:p>
            <a:endParaRPr lang="en-US" altLang="en-US" dirty="0">
              <a:latin typeface="Arial" panose="020B0604020202020204" pitchFamily="34" charset="0"/>
            </a:endParaRPr>
          </a:p>
        </p:txBody>
      </p:sp>
      <p:sp>
        <p:nvSpPr>
          <p:cNvPr id="235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E0727B5-AFA1-4054-9B0C-179115676698}" type="slidenum">
              <a:rPr lang="en-US" altLang="en-US" sz="1200"/>
              <a:pPr eaLnBrk="1" hangingPunct="1"/>
              <a:t>122</a:t>
            </a:fld>
            <a:endParaRPr lang="en-US" altLang="en-US" sz="1200" dirty="0"/>
          </a:p>
        </p:txBody>
      </p:sp>
    </p:spTree>
    <p:extLst>
      <p:ext uri="{BB962C8B-B14F-4D97-AF65-F5344CB8AC3E}">
        <p14:creationId xmlns:p14="http://schemas.microsoft.com/office/powerpoint/2010/main" val="207071835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123</a:t>
            </a:fld>
            <a:endParaRPr lang="en-US" altLang="en-US" dirty="0"/>
          </a:p>
        </p:txBody>
      </p:sp>
    </p:spTree>
    <p:extLst>
      <p:ext uri="{BB962C8B-B14F-4D97-AF65-F5344CB8AC3E}">
        <p14:creationId xmlns:p14="http://schemas.microsoft.com/office/powerpoint/2010/main" val="27708960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166): </a:t>
            </a:r>
            <a:r>
              <a:rPr lang="en-US" sz="1200" kern="1200" dirty="0">
                <a:solidFill>
                  <a:schemeClr val="tx1"/>
                </a:solidFill>
                <a:effectLst/>
                <a:latin typeface="Arial" charset="0"/>
                <a:ea typeface="+mn-ea"/>
                <a:cs typeface="+mn-cs"/>
              </a:rPr>
              <a:t>CompTIA loves TCP and UDP port numbers, so make sure you know that DHCP and BOOTP servers use UDP port 67 and clients use port 68.</a:t>
            </a:r>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A362C51C-D51F-4DDB-90B7-350839886B38}" type="slidenum">
              <a:rPr lang="en-US" altLang="en-US" sz="1200"/>
              <a:pPr eaLnBrk="1" hangingPunct="1"/>
              <a:t>124</a:t>
            </a:fld>
            <a:endParaRPr lang="en-US" altLang="en-US" sz="1200" dirty="0"/>
          </a:p>
        </p:txBody>
      </p:sp>
    </p:spTree>
    <p:extLst>
      <p:ext uri="{BB962C8B-B14F-4D97-AF65-F5344CB8AC3E}">
        <p14:creationId xmlns:p14="http://schemas.microsoft.com/office/powerpoint/2010/main" val="7618511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a:solidFill>
                  <a:schemeClr val="tx1"/>
                </a:solidFill>
                <a:effectLst/>
                <a:latin typeface="Arial" charset="0"/>
                <a:ea typeface="+mn-ea"/>
                <a:cs typeface="+mn-cs"/>
              </a:rPr>
              <a:t>Exam Tip (p. 167): </a:t>
            </a:r>
            <a:r>
              <a:rPr lang="en-US" sz="1200" b="0" i="0" u="none" strike="noStrike" kern="1200" baseline="0" dirty="0">
                <a:solidFill>
                  <a:schemeClr val="tx1"/>
                </a:solidFill>
                <a:latin typeface="Arial" charset="0"/>
                <a:ea typeface="+mn-ea"/>
                <a:cs typeface="+mn-cs"/>
              </a:rPr>
              <a:t>Make sure you know how to configure your computers to use static IP addressing and know that you use ping to ensure they can communicate. For dynamic IP addressing, make sure you know DHCP. Understand that each client must have some way to “turn on” DHCP. Also understand the concept of a DHCP client and a DHCP server. Be comfortable with APIPA and releasing and renewing a lease on a client. </a:t>
            </a:r>
          </a:p>
          <a:p>
            <a:pPr algn="l"/>
            <a:endParaRPr lang="en-US" sz="1200" b="1" kern="1200" dirty="0">
              <a:solidFill>
                <a:schemeClr val="tx1"/>
              </a:solidFill>
              <a:effectLst/>
              <a:latin typeface="Arial" charset="0"/>
              <a:ea typeface="+mn-ea"/>
              <a:cs typeface="+mn-cs"/>
            </a:endParaRPr>
          </a:p>
          <a:p>
            <a:pPr algn="l"/>
            <a:r>
              <a:rPr lang="en-US" sz="1200" b="1" kern="1200" dirty="0">
                <a:solidFill>
                  <a:schemeClr val="tx1"/>
                </a:solidFill>
                <a:effectLst/>
                <a:latin typeface="Arial" panose="020B0604020202020204" pitchFamily="34" charset="0"/>
                <a:ea typeface="+mn-ea"/>
                <a:cs typeface="Arial" panose="020B0604020202020204" pitchFamily="34" charset="0"/>
              </a:rPr>
              <a:t>Note (p. 168):  </a:t>
            </a:r>
            <a:r>
              <a:rPr lang="en-US" sz="1200" b="0" i="0" u="none" strike="noStrike" baseline="0" dirty="0">
                <a:solidFill>
                  <a:srgbClr val="221E1F"/>
                </a:solidFill>
                <a:latin typeface="Arial" panose="020B0604020202020204" pitchFamily="34" charset="0"/>
                <a:cs typeface="Arial" panose="020B0604020202020204" pitchFamily="34" charset="0"/>
              </a:rPr>
              <a:t>Good network admins always know their network IDs! </a:t>
            </a:r>
          </a:p>
          <a:p>
            <a:pPr algn="l"/>
            <a:endParaRPr lang="en-US" sz="1200" b="1" kern="1200" dirty="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168): </a:t>
            </a:r>
            <a:r>
              <a:rPr lang="en-US" sz="1200" kern="1200" dirty="0">
                <a:solidFill>
                  <a:schemeClr val="tx1"/>
                </a:solidFill>
                <a:effectLst/>
                <a:latin typeface="Arial" charset="0"/>
                <a:ea typeface="+mn-ea"/>
                <a:cs typeface="+mn-cs"/>
              </a:rPr>
              <a:t>Even though, by convention, you use 127.0.0.1 as the loopback address, the entire 127.0.0.0/8 subnet is reserved for loopback addresses! You can use any address in the 127.0.0.0/8 subnet as a loopback address.</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37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43148FB-BBB1-459B-AB83-9B20A489F4EE}" type="slidenum">
              <a:rPr lang="en-US" altLang="en-US" sz="1200"/>
              <a:pPr eaLnBrk="1" hangingPunct="1"/>
              <a:t>125</a:t>
            </a:fld>
            <a:endParaRPr lang="en-US" altLang="en-US" sz="1200" dirty="0"/>
          </a:p>
        </p:txBody>
      </p:sp>
    </p:spTree>
    <p:extLst>
      <p:ext uri="{BB962C8B-B14F-4D97-AF65-F5344CB8AC3E}">
        <p14:creationId xmlns:p14="http://schemas.microsoft.com/office/powerpoint/2010/main" val="37919481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kern="1200" dirty="0">
                <a:solidFill>
                  <a:schemeClr val="tx1"/>
                </a:solidFill>
                <a:effectLst/>
                <a:latin typeface="Arial" panose="020B0604020202020204" pitchFamily="34" charset="0"/>
                <a:ea typeface="+mn-ea"/>
                <a:cs typeface="Arial" panose="020B0604020202020204" pitchFamily="34" charset="0"/>
              </a:rPr>
              <a:t>Exam Tip (p. 168): </a:t>
            </a:r>
            <a:r>
              <a:rPr lang="en-US" sz="1200" b="0" i="0" u="none" strike="noStrike" baseline="0" dirty="0">
                <a:solidFill>
                  <a:srgbClr val="221E1F"/>
                </a:solidFill>
                <a:latin typeface="Arial" panose="020B0604020202020204" pitchFamily="34" charset="0"/>
                <a:cs typeface="Arial" panose="020B0604020202020204" pitchFamily="34" charset="0"/>
              </a:rPr>
              <a:t>Make sure you can quickly tell the difference between a private IP address and a public IP address for the CompTIA Network+ exam. The objectives mention the distinction as </a:t>
            </a:r>
            <a:r>
              <a:rPr lang="en-US" sz="1200" b="0" i="1" u="none" strike="noStrike" baseline="0" dirty="0">
                <a:solidFill>
                  <a:srgbClr val="221E1F"/>
                </a:solidFill>
                <a:latin typeface="Arial" panose="020B0604020202020204" pitchFamily="34" charset="0"/>
                <a:cs typeface="Arial" panose="020B0604020202020204" pitchFamily="34" charset="0"/>
              </a:rPr>
              <a:t>private vs. public</a:t>
            </a:r>
            <a:r>
              <a:rPr lang="en-US" sz="1200" b="0" i="0" u="none" strike="noStrike" baseline="0" dirty="0">
                <a:solidFill>
                  <a:srgbClr val="221E1F"/>
                </a:solidFill>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126</a:t>
            </a:fld>
            <a:endParaRPr lang="en-US" altLang="en-US" dirty="0"/>
          </a:p>
        </p:txBody>
      </p:sp>
    </p:spTree>
    <p:extLst>
      <p:ext uri="{BB962C8B-B14F-4D97-AF65-F5344CB8AC3E}">
        <p14:creationId xmlns:p14="http://schemas.microsoft.com/office/powerpoint/2010/main" val="339286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9036131-021C-4AE7-B8C6-B530A56E7B35}" type="slidenum">
              <a:rPr lang="en-US" altLang="en-US" sz="1200"/>
              <a:pPr eaLnBrk="1" hangingPunct="1"/>
              <a:t>17</a:t>
            </a:fld>
            <a:endParaRPr lang="en-US" altLang="en-US" sz="1200" dirty="0"/>
          </a:p>
        </p:txBody>
      </p:sp>
    </p:spTree>
    <p:extLst>
      <p:ext uri="{BB962C8B-B14F-4D97-AF65-F5344CB8AC3E}">
        <p14:creationId xmlns:p14="http://schemas.microsoft.com/office/powerpoint/2010/main" val="341316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65F566C-E429-4491-9E03-8DF3E89854BA}" type="slidenum">
              <a:rPr lang="en-US" altLang="en-US" sz="1200"/>
              <a:pPr eaLnBrk="1" hangingPunct="1"/>
              <a:t>21</a:t>
            </a:fld>
            <a:endParaRPr lang="en-US" altLang="en-US" sz="1200" dirty="0"/>
          </a:p>
        </p:txBody>
      </p:sp>
    </p:spTree>
    <p:extLst>
      <p:ext uri="{BB962C8B-B14F-4D97-AF65-F5344CB8AC3E}">
        <p14:creationId xmlns:p14="http://schemas.microsoft.com/office/powerpoint/2010/main" val="671455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Note (p. 135):</a:t>
            </a:r>
            <a:r>
              <a:rPr lang="en-US" sz="1200" i="0" kern="1200" dirty="0">
                <a:solidFill>
                  <a:schemeClr val="tx1"/>
                </a:solidFill>
                <a:effectLst/>
                <a:latin typeface="Arial" charset="0"/>
                <a:ea typeface="+mn-ea"/>
                <a:cs typeface="+mn-cs"/>
              </a:rPr>
              <a:t> You saw this back in Chapter 1, but I’ll mention it again here. Data gets chopped up into chunks at the Transport layer when using TCP. The chunks are called segments with TCP. UDP datagrams don’t get chopped up at the Transport layer; they just get a header. </a:t>
            </a:r>
          </a:p>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22</a:t>
            </a:fld>
            <a:endParaRPr lang="en-US" altLang="en-US" dirty="0"/>
          </a:p>
        </p:txBody>
      </p:sp>
    </p:spTree>
    <p:extLst>
      <p:ext uri="{BB962C8B-B14F-4D97-AF65-F5344CB8AC3E}">
        <p14:creationId xmlns:p14="http://schemas.microsoft.com/office/powerpoint/2010/main" val="314566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Note (p. 135):</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lang="en-US" sz="1200" b="0" i="0" u="none" strike="noStrike" baseline="0" dirty="0">
                <a:solidFill>
                  <a:srgbClr val="211D1E"/>
                </a:solidFill>
                <a:latin typeface="Arial" panose="020B0604020202020204" pitchFamily="34" charset="0"/>
                <a:cs typeface="Arial" panose="020B0604020202020204" pitchFamily="34" charset="0"/>
              </a:rPr>
              <a:t>I’m simplifying the call and response interaction between a Web server and a Web client. The explanation here is only the first part of the process in accessing a Web page. </a:t>
            </a:r>
            <a:endParaRPr lang="en-US" altLang="en-US" dirty="0">
              <a:latin typeface="Arial" panose="020B0604020202020204" pitchFamily="34" charset="0"/>
              <a:cs typeface="Arial" panose="020B0604020202020204" pitchFamily="34"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636AB34-B0C8-4B85-AF61-7A2A298EFBBB}" type="slidenum">
              <a:rPr lang="en-US" altLang="en-US" sz="1200"/>
              <a:pPr eaLnBrk="1" hangingPunct="1"/>
              <a:t>23</a:t>
            </a:fld>
            <a:endParaRPr lang="en-US" altLang="en-US" sz="1200" dirty="0"/>
          </a:p>
        </p:txBody>
      </p:sp>
    </p:spTree>
    <p:extLst>
      <p:ext uri="{BB962C8B-B14F-4D97-AF65-F5344CB8AC3E}">
        <p14:creationId xmlns:p14="http://schemas.microsoft.com/office/powerpoint/2010/main" val="125352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24</a:t>
            </a:fld>
            <a:endParaRPr lang="en-US" altLang="en-US" dirty="0"/>
          </a:p>
        </p:txBody>
      </p:sp>
    </p:spTree>
    <p:extLst>
      <p:ext uri="{BB962C8B-B14F-4D97-AF65-F5344CB8AC3E}">
        <p14:creationId xmlns:p14="http://schemas.microsoft.com/office/powerpoint/2010/main" val="283486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25</a:t>
            </a:fld>
            <a:endParaRPr lang="en-US" altLang="en-US" dirty="0"/>
          </a:p>
        </p:txBody>
      </p:sp>
    </p:spTree>
    <p:extLst>
      <p:ext uri="{BB962C8B-B14F-4D97-AF65-F5344CB8AC3E}">
        <p14:creationId xmlns:p14="http://schemas.microsoft.com/office/powerpoint/2010/main" val="3318310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CCAC2AD-7B9B-4901-ACFC-569D83E143DF}" type="slidenum">
              <a:rPr lang="en-US" altLang="en-US" sz="1200"/>
              <a:pPr eaLnBrk="1" hangingPunct="1"/>
              <a:t>26</a:t>
            </a:fld>
            <a:endParaRPr lang="en-US" altLang="en-US" sz="1200" dirty="0"/>
          </a:p>
        </p:txBody>
      </p:sp>
    </p:spTree>
    <p:extLst>
      <p:ext uri="{BB962C8B-B14F-4D97-AF65-F5344CB8AC3E}">
        <p14:creationId xmlns:p14="http://schemas.microsoft.com/office/powerpoint/2010/main" val="161018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FFA99C5-89F5-4971-AC63-073B78E22F2B}" type="slidenum">
              <a:rPr lang="en-US" altLang="en-US" sz="1200"/>
              <a:pPr eaLnBrk="1" hangingPunct="1"/>
              <a:t>27</a:t>
            </a:fld>
            <a:endParaRPr lang="en-US" altLang="en-US" sz="1200" dirty="0"/>
          </a:p>
        </p:txBody>
      </p:sp>
    </p:spTree>
    <p:extLst>
      <p:ext uri="{BB962C8B-B14F-4D97-AF65-F5344CB8AC3E}">
        <p14:creationId xmlns:p14="http://schemas.microsoft.com/office/powerpoint/2010/main" val="62917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0DCF54E-C87A-4289-B7F1-D4D3DC2AC46F}" type="slidenum">
              <a:rPr lang="en-US" altLang="en-US" sz="1200"/>
              <a:pPr eaLnBrk="1" hangingPunct="1"/>
              <a:t>2</a:t>
            </a:fld>
            <a:endParaRPr lang="en-US" altLang="en-US" sz="1200" dirty="0"/>
          </a:p>
        </p:txBody>
      </p:sp>
    </p:spTree>
    <p:extLst>
      <p:ext uri="{BB962C8B-B14F-4D97-AF65-F5344CB8AC3E}">
        <p14:creationId xmlns:p14="http://schemas.microsoft.com/office/powerpoint/2010/main" val="2432774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28</a:t>
            </a:fld>
            <a:endParaRPr lang="en-US" altLang="en-US" dirty="0"/>
          </a:p>
        </p:txBody>
      </p:sp>
    </p:spTree>
    <p:extLst>
      <p:ext uri="{BB962C8B-B14F-4D97-AF65-F5344CB8AC3E}">
        <p14:creationId xmlns:p14="http://schemas.microsoft.com/office/powerpoint/2010/main" val="116588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29</a:t>
            </a:fld>
            <a:endParaRPr lang="en-US" altLang="en-US" dirty="0"/>
          </a:p>
        </p:txBody>
      </p:sp>
    </p:spTree>
    <p:extLst>
      <p:ext uri="{BB962C8B-B14F-4D97-AF65-F5344CB8AC3E}">
        <p14:creationId xmlns:p14="http://schemas.microsoft.com/office/powerpoint/2010/main" val="341661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30</a:t>
            </a:fld>
            <a:endParaRPr lang="en-US" altLang="en-US" dirty="0"/>
          </a:p>
        </p:txBody>
      </p:sp>
    </p:spTree>
    <p:extLst>
      <p:ext uri="{BB962C8B-B14F-4D97-AF65-F5344CB8AC3E}">
        <p14:creationId xmlns:p14="http://schemas.microsoft.com/office/powerpoint/2010/main" val="3416616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solidFill>
                  <a:prstClr val="black"/>
                </a:solidFill>
              </a:rPr>
              <a:pPr/>
              <a:t>31</a:t>
            </a:fld>
            <a:endParaRPr lang="en-US" altLang="en-US" dirty="0">
              <a:solidFill>
                <a:prstClr val="black"/>
              </a:solidFill>
            </a:endParaRPr>
          </a:p>
        </p:txBody>
      </p:sp>
    </p:spTree>
    <p:extLst>
      <p:ext uri="{BB962C8B-B14F-4D97-AF65-F5344CB8AC3E}">
        <p14:creationId xmlns:p14="http://schemas.microsoft.com/office/powerpoint/2010/main" val="3416616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latin typeface="Arial" panose="020B0604020202020204" pitchFamily="34" charset="0"/>
                <a:cs typeface="Arial" panose="020B0604020202020204" pitchFamily="34" charset="0"/>
              </a:rPr>
              <a:t>Try This! (p. 137): </a:t>
            </a:r>
            <a:r>
              <a:rPr lang="en-US" sz="1200" b="1" i="0" u="none" strike="noStrike" baseline="0" dirty="0">
                <a:solidFill>
                  <a:srgbClr val="221E1F"/>
                </a:solidFill>
                <a:latin typeface="Arial" panose="020B0604020202020204" pitchFamily="34" charset="0"/>
                <a:cs typeface="Arial" panose="020B0604020202020204" pitchFamily="34" charset="0"/>
              </a:rPr>
              <a:t>ARP in Windows </a:t>
            </a:r>
          </a:p>
          <a:p>
            <a:pPr algn="l"/>
            <a:r>
              <a:rPr lang="en-US" sz="1200" b="0" i="0" u="none" strike="noStrike" baseline="0" dirty="0">
                <a:solidFill>
                  <a:srgbClr val="221E1F"/>
                </a:solidFill>
                <a:latin typeface="Arial" panose="020B0604020202020204" pitchFamily="34" charset="0"/>
                <a:cs typeface="Arial" panose="020B0604020202020204" pitchFamily="34" charset="0"/>
              </a:rPr>
              <a:t>To show Windows’ current ARP cache, open a command line and type</a:t>
            </a: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arp –a </a:t>
            </a:r>
          </a:p>
          <a:p>
            <a:pPr algn="l"/>
            <a:r>
              <a:rPr lang="en-US" sz="1200" b="0" i="0" u="none" strike="noStrike" baseline="0" dirty="0">
                <a:solidFill>
                  <a:srgbClr val="221E1F"/>
                </a:solidFill>
                <a:latin typeface="Palatino LT Std"/>
              </a:rPr>
              <a:t>You should see results like this: </a:t>
            </a: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Interface: 192.168.4.71 --- 0x4 </a:t>
            </a:r>
          </a:p>
          <a:p>
            <a:pPr algn="l"/>
            <a:endParaRPr lang="en-US" sz="1200" b="0" i="0" u="none" strike="noStrike" baseline="0" dirty="0">
              <a:solidFill>
                <a:srgbClr val="221E1F"/>
              </a:solidFill>
              <a:latin typeface="Courier New" panose="02070309020205020404" pitchFamily="49" charset="0"/>
              <a:cs typeface="Courier New" panose="02070309020205020404" pitchFamily="49" charset="0"/>
            </a:endParaRP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Internet Address Physical Address Type </a:t>
            </a: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192.168.4.76 00-1d-e0-78-9c-d5 dynamic </a:t>
            </a: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192.168.4.81 00-1b-77-3f-85-b4 dynamic </a:t>
            </a:r>
          </a:p>
          <a:p>
            <a:pPr algn="l"/>
            <a:endParaRPr lang="en-US" sz="1100" b="0" i="0" u="none" strike="noStrike" baseline="0" dirty="0">
              <a:solidFill>
                <a:srgbClr val="221E1F"/>
              </a:solidFill>
              <a:latin typeface="Courier Std"/>
            </a:endParaRPr>
          </a:p>
          <a:p>
            <a:pPr algn="l"/>
            <a:r>
              <a:rPr lang="en-US" sz="1200" b="0" i="0" u="none" strike="noStrike" baseline="0" dirty="0">
                <a:solidFill>
                  <a:srgbClr val="221E1F"/>
                </a:solidFill>
                <a:latin typeface="Palatino LT Std"/>
              </a:rPr>
              <a:t>Now delete one of the entries in the ARP table with this command:</a:t>
            </a:r>
          </a:p>
          <a:p>
            <a:pPr algn="l"/>
            <a:r>
              <a:rPr lang="en-US" sz="1200" b="0" i="0" u="none" strike="noStrike" baseline="0" dirty="0">
                <a:solidFill>
                  <a:srgbClr val="221E1F"/>
                </a:solidFill>
                <a:latin typeface="Courier New" panose="02070309020205020404" pitchFamily="49" charset="0"/>
                <a:cs typeface="Courier New" panose="02070309020205020404" pitchFamily="49" charset="0"/>
              </a:rPr>
              <a:t>arp –d [ip address from the previous results]</a:t>
            </a:r>
          </a:p>
          <a:p>
            <a:pPr algn="l"/>
            <a:endParaRPr lang="en-US" sz="1100" b="0" i="0" u="none" strike="noStrike" baseline="0" dirty="0">
              <a:solidFill>
                <a:srgbClr val="221E1F"/>
              </a:solidFill>
              <a:latin typeface="Courier Std"/>
            </a:endParaRPr>
          </a:p>
          <a:p>
            <a:pPr algn="l"/>
            <a:r>
              <a:rPr lang="en-US" sz="1200" b="0" i="0" u="none" strike="noStrike" baseline="0" dirty="0">
                <a:solidFill>
                  <a:srgbClr val="221E1F"/>
                </a:solidFill>
                <a:latin typeface="Palatino LT Std"/>
              </a:rPr>
              <a:t>Run the </a:t>
            </a:r>
            <a:r>
              <a:rPr lang="en-US" sz="1200" b="0" i="0" u="none" strike="noStrike" baseline="0" dirty="0">
                <a:solidFill>
                  <a:srgbClr val="221E1F"/>
                </a:solidFill>
                <a:latin typeface="Courier New" panose="02070309020205020404" pitchFamily="49" charset="0"/>
                <a:cs typeface="Courier New" panose="02070309020205020404" pitchFamily="49" charset="0"/>
              </a:rPr>
              <a:t>arp –a</a:t>
            </a:r>
            <a:r>
              <a:rPr lang="en-US" sz="1200" b="0" i="0" u="none" strike="noStrike" baseline="0" dirty="0">
                <a:solidFill>
                  <a:srgbClr val="221E1F"/>
                </a:solidFill>
                <a:latin typeface="Courier Std"/>
              </a:rPr>
              <a:t> </a:t>
            </a:r>
            <a:r>
              <a:rPr lang="en-US" sz="1200" b="0" i="0" u="none" strike="noStrike" baseline="0" dirty="0">
                <a:solidFill>
                  <a:srgbClr val="221E1F"/>
                </a:solidFill>
                <a:latin typeface="Palatino LT Std"/>
              </a:rPr>
              <a:t>command again. The line for the address you specified should be gone. Now ping the address you deleted and check the ARP table again. Did the deleted address return? </a:t>
            </a:r>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solidFill>
                  <a:prstClr val="black"/>
                </a:solidFill>
              </a:rPr>
              <a:pPr/>
              <a:t>32</a:t>
            </a:fld>
            <a:endParaRPr lang="en-US" altLang="en-US" dirty="0">
              <a:solidFill>
                <a:prstClr val="black"/>
              </a:solidFill>
            </a:endParaRPr>
          </a:p>
        </p:txBody>
      </p:sp>
    </p:spTree>
    <p:extLst>
      <p:ext uri="{BB962C8B-B14F-4D97-AF65-F5344CB8AC3E}">
        <p14:creationId xmlns:p14="http://schemas.microsoft.com/office/powerpoint/2010/main" val="3416616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sz="1200" b="1" dirty="0">
                <a:latin typeface="Arial" panose="020B0604020202020204" pitchFamily="34" charset="0"/>
                <a:cs typeface="Arial" panose="020B0604020202020204" pitchFamily="34" charset="0"/>
              </a:rPr>
              <a:t>Cross Check (P. 138): </a:t>
            </a:r>
            <a:r>
              <a:rPr lang="en-US" sz="1200" b="1" i="0" u="none" strike="noStrike" baseline="0" dirty="0">
                <a:solidFill>
                  <a:srgbClr val="221E1F"/>
                </a:solidFill>
                <a:latin typeface="Arial" panose="020B0604020202020204" pitchFamily="34" charset="0"/>
                <a:cs typeface="Arial" panose="020B0604020202020204" pitchFamily="34" charset="0"/>
              </a:rPr>
              <a:t>The OSI Seven-Layer Model </a:t>
            </a:r>
          </a:p>
          <a:p>
            <a:pPr algn="l"/>
            <a:r>
              <a:rPr lang="en-US" sz="1200" b="0" i="0" u="none" strike="noStrike" baseline="0" dirty="0">
                <a:solidFill>
                  <a:srgbClr val="221E1F"/>
                </a:solidFill>
                <a:latin typeface="Arial" panose="020B0604020202020204" pitchFamily="34" charset="0"/>
                <a:cs typeface="Arial" panose="020B0604020202020204" pitchFamily="34" charset="0"/>
              </a:rPr>
              <a:t>This chapter uses the TCP/IP model to describe the interactions among the various components and protocols involved in a TCP/IP network. But the OSI model is exceptionally important in modern networking, and you should recognize how parts fit into it as well. You learned about this in Chapter 1, so refer back and cross check your knowledge. What layer (number and name) handles the interaction with Ethernet hardware? What about MAC addressing versus IP addressing? Which layers deal with naming? </a:t>
            </a:r>
            <a:endParaRPr lang="en-US" altLang="en-US" sz="1200" dirty="0">
              <a:latin typeface="Arial" panose="020B0604020202020204" pitchFamily="34" charset="0"/>
              <a:cs typeface="Arial" panose="020B0604020202020204" pitchFamily="34" charset="0"/>
            </a:endParaRPr>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76266C4-EDB1-4A2F-99C3-DE019DC7753C}" type="slidenum">
              <a:rPr lang="en-US" altLang="en-US" sz="1200"/>
              <a:pPr eaLnBrk="1" hangingPunct="1"/>
              <a:t>33</a:t>
            </a:fld>
            <a:endParaRPr lang="en-US" altLang="en-US" sz="1200" dirty="0"/>
          </a:p>
        </p:txBody>
      </p:sp>
    </p:spTree>
    <p:extLst>
      <p:ext uri="{BB962C8B-B14F-4D97-AF65-F5344CB8AC3E}">
        <p14:creationId xmlns:p14="http://schemas.microsoft.com/office/powerpoint/2010/main" val="1456560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entire chapter focuses on IPv4</a:t>
            </a:r>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E1E0684-6AB8-4E3F-8489-42D7F666B548}" type="slidenum">
              <a:rPr lang="en-US" altLang="en-US" sz="1200"/>
              <a:pPr eaLnBrk="1" hangingPunct="1"/>
              <a:t>34</a:t>
            </a:fld>
            <a:endParaRPr lang="en-US" altLang="en-US" sz="1200" dirty="0"/>
          </a:p>
        </p:txBody>
      </p:sp>
    </p:spTree>
    <p:extLst>
      <p:ext uri="{BB962C8B-B14F-4D97-AF65-F5344CB8AC3E}">
        <p14:creationId xmlns:p14="http://schemas.microsoft.com/office/powerpoint/2010/main" val="1557119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661AF2D-A303-4EA3-9ACE-289C5C4996CD}" type="slidenum">
              <a:rPr lang="en-US" altLang="en-US" sz="1200"/>
              <a:pPr eaLnBrk="1" hangingPunct="1"/>
              <a:t>35</a:t>
            </a:fld>
            <a:endParaRPr lang="en-US" altLang="en-US" sz="1200" dirty="0"/>
          </a:p>
        </p:txBody>
      </p:sp>
    </p:spTree>
    <p:extLst>
      <p:ext uri="{BB962C8B-B14F-4D97-AF65-F5344CB8AC3E}">
        <p14:creationId xmlns:p14="http://schemas.microsoft.com/office/powerpoint/2010/main" val="558724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a:solidFill>
                  <a:schemeClr val="tx1"/>
                </a:solidFill>
                <a:effectLst/>
                <a:latin typeface="Arial" charset="0"/>
                <a:ea typeface="+mn-ea"/>
                <a:cs typeface="+mn-cs"/>
              </a:rPr>
              <a:t>Check out the two excellent Chapter 6 “Binary Calculator” sims over at http://totalsem.com/007. View the Show!, then practice on the Click!</a:t>
            </a:r>
            <a:endParaRPr lang="en-US" altLang="en-US" i="0" dirty="0">
              <a:latin typeface="Arial" panose="020B0604020202020204" pitchFamily="34" charset="0"/>
            </a:endParaRPr>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295169B-81A5-49D2-B931-4D176EC5A02D}" type="slidenum">
              <a:rPr lang="en-US" altLang="en-US" sz="1200"/>
              <a:pPr eaLnBrk="1" hangingPunct="1"/>
              <a:t>36</a:t>
            </a:fld>
            <a:endParaRPr lang="en-US" altLang="en-US" sz="1200" dirty="0"/>
          </a:p>
        </p:txBody>
      </p:sp>
    </p:spTree>
    <p:extLst>
      <p:ext uri="{BB962C8B-B14F-4D97-AF65-F5344CB8AC3E}">
        <p14:creationId xmlns:p14="http://schemas.microsoft.com/office/powerpoint/2010/main" val="886329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b="1" dirty="0">
                <a:latin typeface="Arial" panose="020B0604020202020204" pitchFamily="34" charset="0"/>
                <a:cs typeface="Arial" panose="020B0604020202020204" pitchFamily="34" charset="0"/>
              </a:rPr>
              <a:t>Note (p. 139):</a:t>
            </a:r>
            <a:r>
              <a:rPr lang="en-US" altLang="en-US" dirty="0">
                <a:latin typeface="Arial" panose="020B0604020202020204" pitchFamily="34" charset="0"/>
                <a:cs typeface="Arial" panose="020B0604020202020204" pitchFamily="34" charset="0"/>
              </a:rPr>
              <a:t> </a:t>
            </a:r>
            <a:r>
              <a:rPr lang="en-US" sz="1200" b="0" i="0" u="none" strike="noStrike" baseline="0" dirty="0">
                <a:solidFill>
                  <a:srgbClr val="221E1F"/>
                </a:solidFill>
                <a:latin typeface="Arial" panose="020B0604020202020204" pitchFamily="34" charset="0"/>
                <a:cs typeface="Arial" panose="020B0604020202020204" pitchFamily="34" charset="0"/>
              </a:rPr>
              <a:t>Using a calculator utility to convert to and from binary/ decimal is a critical skill for a network tech. Later on you’ll do this again, but by hand! </a:t>
            </a:r>
            <a:endParaRPr lang="en-US" altLang="en-US" dirty="0">
              <a:latin typeface="Arial" panose="020B0604020202020204" pitchFamily="34" charset="0"/>
              <a:cs typeface="Arial" panose="020B0604020202020204" pitchFamily="34" charset="0"/>
            </a:endParaRPr>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F7FA1AD-967D-4B0D-A0EE-67B675A42B70}" type="slidenum">
              <a:rPr lang="en-US" altLang="en-US" sz="1200"/>
              <a:pPr eaLnBrk="1" hangingPunct="1"/>
              <a:t>37</a:t>
            </a:fld>
            <a:endParaRPr lang="en-US" altLang="en-US" sz="1200" dirty="0"/>
          </a:p>
        </p:txBody>
      </p:sp>
    </p:spTree>
    <p:extLst>
      <p:ext uri="{BB962C8B-B14F-4D97-AF65-F5344CB8AC3E}">
        <p14:creationId xmlns:p14="http://schemas.microsoft.com/office/powerpoint/2010/main" val="729551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E02FC40-6585-4613-B37B-1DF999CFC367}" type="slidenum">
              <a:rPr lang="en-US" altLang="en-US" sz="1200"/>
              <a:pPr eaLnBrk="1" hangingPunct="1"/>
              <a:t>3</a:t>
            </a:fld>
            <a:endParaRPr lang="en-US" altLang="en-US" sz="1200" dirty="0"/>
          </a:p>
        </p:txBody>
      </p:sp>
    </p:spTree>
    <p:extLst>
      <p:ext uri="{BB962C8B-B14F-4D97-AF65-F5344CB8AC3E}">
        <p14:creationId xmlns:p14="http://schemas.microsoft.com/office/powerpoint/2010/main" val="1582305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BA34582-4113-4872-973E-35BE806AAA8D}" type="slidenum">
              <a:rPr lang="en-US" altLang="en-US" sz="1200"/>
              <a:pPr eaLnBrk="1" hangingPunct="1"/>
              <a:t>38</a:t>
            </a:fld>
            <a:endParaRPr lang="en-US" altLang="en-US" sz="1200" dirty="0"/>
          </a:p>
        </p:txBody>
      </p:sp>
    </p:spTree>
    <p:extLst>
      <p:ext uri="{BB962C8B-B14F-4D97-AF65-F5344CB8AC3E}">
        <p14:creationId xmlns:p14="http://schemas.microsoft.com/office/powerpoint/2010/main" val="3122027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39</a:t>
            </a:fld>
            <a:endParaRPr lang="en-US" altLang="en-US" dirty="0"/>
          </a:p>
        </p:txBody>
      </p:sp>
    </p:spTree>
    <p:extLst>
      <p:ext uri="{BB962C8B-B14F-4D97-AF65-F5344CB8AC3E}">
        <p14:creationId xmlns:p14="http://schemas.microsoft.com/office/powerpoint/2010/main" val="163541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4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FF06866-E4B6-4CA2-8218-598DBF8F78DD}" type="slidenum">
              <a:rPr lang="en-US" altLang="en-US" sz="1200"/>
              <a:pPr eaLnBrk="1" hangingPunct="1"/>
              <a:t>40</a:t>
            </a:fld>
            <a:endParaRPr lang="en-US" altLang="en-US" sz="1200" dirty="0"/>
          </a:p>
        </p:txBody>
      </p:sp>
    </p:spTree>
    <p:extLst>
      <p:ext uri="{BB962C8B-B14F-4D97-AF65-F5344CB8AC3E}">
        <p14:creationId xmlns:p14="http://schemas.microsoft.com/office/powerpoint/2010/main" val="582306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41</a:t>
            </a:fld>
            <a:endParaRPr lang="en-US" altLang="en-US" dirty="0"/>
          </a:p>
        </p:txBody>
      </p:sp>
    </p:spTree>
    <p:extLst>
      <p:ext uri="{BB962C8B-B14F-4D97-AF65-F5344CB8AC3E}">
        <p14:creationId xmlns:p14="http://schemas.microsoft.com/office/powerpoint/2010/main" val="206465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42</a:t>
            </a:fld>
            <a:endParaRPr lang="en-US" altLang="en-US" dirty="0"/>
          </a:p>
        </p:txBody>
      </p:sp>
    </p:spTree>
    <p:extLst>
      <p:ext uri="{BB962C8B-B14F-4D97-AF65-F5344CB8AC3E}">
        <p14:creationId xmlns:p14="http://schemas.microsoft.com/office/powerpoint/2010/main" val="1574180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5383E97-AE34-4515-890A-5A484000FA68}" type="slidenum">
              <a:rPr lang="en-US" altLang="en-US" sz="1200"/>
              <a:pPr eaLnBrk="1" hangingPunct="1"/>
              <a:t>43</a:t>
            </a:fld>
            <a:endParaRPr lang="en-US" altLang="en-US" sz="1200" dirty="0"/>
          </a:p>
        </p:txBody>
      </p:sp>
    </p:spTree>
    <p:extLst>
      <p:ext uri="{BB962C8B-B14F-4D97-AF65-F5344CB8AC3E}">
        <p14:creationId xmlns:p14="http://schemas.microsoft.com/office/powerpoint/2010/main" val="428627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143): </a:t>
            </a:r>
            <a:r>
              <a:rPr lang="en-US" sz="1200" kern="1200" dirty="0">
                <a:solidFill>
                  <a:schemeClr val="tx1"/>
                </a:solidFill>
                <a:effectLst/>
                <a:latin typeface="Arial" charset="0"/>
                <a:ea typeface="+mn-ea"/>
                <a:cs typeface="+mn-cs"/>
              </a:rPr>
              <a:t>Make sure you know that ipconfig and ifconfig provide a tremendous amount of information regarding a system’s TCP/IP settings.</a:t>
            </a:r>
          </a:p>
          <a:p>
            <a:endParaRPr lang="en-US" altLang="en-US" dirty="0">
              <a:latin typeface="Arial" panose="020B0604020202020204"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6FF822E-E20E-42A3-8FE8-6A9C3BA3BFC9}" type="slidenum">
              <a:rPr lang="en-US" altLang="en-US" sz="1200"/>
              <a:pPr eaLnBrk="1" hangingPunct="1"/>
              <a:t>44</a:t>
            </a:fld>
            <a:endParaRPr lang="en-US" altLang="en-US" sz="1200" dirty="0"/>
          </a:p>
        </p:txBody>
      </p:sp>
    </p:spTree>
    <p:extLst>
      <p:ext uri="{BB962C8B-B14F-4D97-AF65-F5344CB8AC3E}">
        <p14:creationId xmlns:p14="http://schemas.microsoft.com/office/powerpoint/2010/main" val="2674407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8F50D45-EDF3-46D4-A8A2-3530394D6660}" type="slidenum">
              <a:rPr lang="en-US" altLang="en-US" sz="1200"/>
              <a:pPr eaLnBrk="1" hangingPunct="1"/>
              <a:t>45</a:t>
            </a:fld>
            <a:endParaRPr lang="en-US" altLang="en-US" sz="1200" dirty="0"/>
          </a:p>
        </p:txBody>
      </p:sp>
    </p:spTree>
    <p:extLst>
      <p:ext uri="{BB962C8B-B14F-4D97-AF65-F5344CB8AC3E}">
        <p14:creationId xmlns:p14="http://schemas.microsoft.com/office/powerpoint/2010/main" val="865261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F8E2D2E-3FA2-4FD9-ABAA-82969F7D7F77}" type="slidenum">
              <a:rPr lang="en-US" altLang="en-US" sz="1200"/>
              <a:pPr eaLnBrk="1" hangingPunct="1"/>
              <a:t>46</a:t>
            </a:fld>
            <a:endParaRPr lang="en-US" altLang="en-US" sz="1200" dirty="0"/>
          </a:p>
        </p:txBody>
      </p:sp>
    </p:spTree>
    <p:extLst>
      <p:ext uri="{BB962C8B-B14F-4D97-AF65-F5344CB8AC3E}">
        <p14:creationId xmlns:p14="http://schemas.microsoft.com/office/powerpoint/2010/main" val="580395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kern="1200" dirty="0">
                <a:solidFill>
                  <a:schemeClr val="tx1"/>
                </a:solidFill>
                <a:effectLst/>
                <a:latin typeface="Arial" panose="020B0604020202020204" pitchFamily="34" charset="0"/>
                <a:ea typeface="+mn-ea"/>
                <a:cs typeface="Arial" panose="020B0604020202020204" pitchFamily="34" charset="0"/>
              </a:rPr>
              <a:t>Note (p. 144):</a:t>
            </a:r>
            <a:r>
              <a:rPr lang="en-US" sz="1200" kern="1200" dirty="0">
                <a:solidFill>
                  <a:schemeClr val="tx1"/>
                </a:solidFill>
                <a:effectLst/>
                <a:latin typeface="Arial" panose="020B0604020202020204" pitchFamily="34" charset="0"/>
                <a:ea typeface="+mn-ea"/>
                <a:cs typeface="Arial" panose="020B0604020202020204" pitchFamily="34" charset="0"/>
              </a:rPr>
              <a:t> </a:t>
            </a:r>
            <a:r>
              <a:rPr lang="en-US" sz="1200" b="0" i="0" u="none" strike="noStrike" baseline="0" dirty="0">
                <a:solidFill>
                  <a:srgbClr val="221E1F"/>
                </a:solidFill>
                <a:latin typeface="Arial" panose="020B0604020202020204" pitchFamily="34" charset="0"/>
                <a:cs typeface="Arial" panose="020B0604020202020204" pitchFamily="34" charset="0"/>
              </a:rPr>
              <a:t>Two things to note here. First, the network ID and the host ID are combined to make a system’s IP address. Second, a host ID </a:t>
            </a:r>
            <a:r>
              <a:rPr lang="en-US" sz="1200" b="0" i="1" u="none" strike="noStrike" baseline="0" dirty="0">
                <a:solidFill>
                  <a:srgbClr val="221E1F"/>
                </a:solidFill>
                <a:latin typeface="Arial" panose="020B0604020202020204" pitchFamily="34" charset="0"/>
                <a:cs typeface="Arial" panose="020B0604020202020204" pitchFamily="34" charset="0"/>
              </a:rPr>
              <a:t>can </a:t>
            </a:r>
            <a:r>
              <a:rPr lang="en-US" sz="1200" b="0" i="0" u="none" strike="noStrike" baseline="0" dirty="0">
                <a:solidFill>
                  <a:srgbClr val="221E1F"/>
                </a:solidFill>
                <a:latin typeface="Arial" panose="020B0604020202020204" pitchFamily="34" charset="0"/>
                <a:cs typeface="Arial" panose="020B0604020202020204" pitchFamily="34" charset="0"/>
              </a:rPr>
              <a:t>end in 0—although this is uncommon—but we have to discuss subnetting before any of this will make sense. Read on! </a:t>
            </a: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47</a:t>
            </a:fld>
            <a:endParaRPr lang="en-US" altLang="en-US" dirty="0"/>
          </a:p>
        </p:txBody>
      </p:sp>
    </p:spTree>
    <p:extLst>
      <p:ext uri="{BB962C8B-B14F-4D97-AF65-F5344CB8AC3E}">
        <p14:creationId xmlns:p14="http://schemas.microsoft.com/office/powerpoint/2010/main" val="246656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4</a:t>
            </a:fld>
            <a:endParaRPr lang="en-US" altLang="en-US" dirty="0"/>
          </a:p>
        </p:txBody>
      </p:sp>
    </p:spTree>
    <p:extLst>
      <p:ext uri="{BB962C8B-B14F-4D97-AF65-F5344CB8AC3E}">
        <p14:creationId xmlns:p14="http://schemas.microsoft.com/office/powerpoint/2010/main" val="2695502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0C7E2568-D76A-4AB8-8B24-17528F8742A6}" type="slidenum">
              <a:rPr lang="en-US" altLang="en-US" sz="1200"/>
              <a:pPr eaLnBrk="1" hangingPunct="1"/>
              <a:t>48</a:t>
            </a:fld>
            <a:endParaRPr lang="en-US" altLang="en-US" sz="1200" dirty="0"/>
          </a:p>
        </p:txBody>
      </p:sp>
    </p:spTree>
    <p:extLst>
      <p:ext uri="{BB962C8B-B14F-4D97-AF65-F5344CB8AC3E}">
        <p14:creationId xmlns:p14="http://schemas.microsoft.com/office/powerpoint/2010/main" val="736783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98E5CE0-4F31-453F-89CD-02BD098CE9BB}" type="slidenum">
              <a:rPr lang="en-US" altLang="en-US" sz="1200"/>
              <a:pPr eaLnBrk="1" hangingPunct="1"/>
              <a:t>49</a:t>
            </a:fld>
            <a:endParaRPr lang="en-US" altLang="en-US" sz="1200" dirty="0"/>
          </a:p>
        </p:txBody>
      </p:sp>
    </p:spTree>
    <p:extLst>
      <p:ext uri="{BB962C8B-B14F-4D97-AF65-F5344CB8AC3E}">
        <p14:creationId xmlns:p14="http://schemas.microsoft.com/office/powerpoint/2010/main" val="819469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65F5235-2418-4042-AC92-01194A0C2374}" type="slidenum">
              <a:rPr lang="en-US" altLang="en-US" sz="1200"/>
              <a:pPr eaLnBrk="1" hangingPunct="1"/>
              <a:t>50</a:t>
            </a:fld>
            <a:endParaRPr lang="en-US" altLang="en-US" sz="1200" dirty="0"/>
          </a:p>
        </p:txBody>
      </p:sp>
    </p:spTree>
    <p:extLst>
      <p:ext uri="{BB962C8B-B14F-4D97-AF65-F5344CB8AC3E}">
        <p14:creationId xmlns:p14="http://schemas.microsoft.com/office/powerpoint/2010/main" val="3572471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145): </a:t>
            </a:r>
            <a:r>
              <a:rPr lang="en-US" sz="1200" kern="1200" dirty="0">
                <a:solidFill>
                  <a:schemeClr val="tx1"/>
                </a:solidFill>
                <a:effectLst/>
                <a:latin typeface="Arial" charset="0"/>
                <a:ea typeface="+mn-ea"/>
                <a:cs typeface="+mn-cs"/>
              </a:rPr>
              <a:t>Routing tables are covered in more detail in Chapter 7.</a:t>
            </a:r>
          </a:p>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51</a:t>
            </a:fld>
            <a:endParaRPr lang="en-US" altLang="en-US" dirty="0"/>
          </a:p>
        </p:txBody>
      </p:sp>
    </p:spTree>
    <p:extLst>
      <p:ext uri="{BB962C8B-B14F-4D97-AF65-F5344CB8AC3E}">
        <p14:creationId xmlns:p14="http://schemas.microsoft.com/office/powerpoint/2010/main" val="4061292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52</a:t>
            </a:fld>
            <a:endParaRPr lang="en-US" altLang="en-US" dirty="0"/>
          </a:p>
        </p:txBody>
      </p:sp>
    </p:spTree>
    <p:extLst>
      <p:ext uri="{BB962C8B-B14F-4D97-AF65-F5344CB8AC3E}">
        <p14:creationId xmlns:p14="http://schemas.microsoft.com/office/powerpoint/2010/main" val="884044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7C7DEE1-C24E-449E-97F6-220D2B615BD2}" type="slidenum">
              <a:rPr lang="en-US" altLang="en-US" sz="1200"/>
              <a:pPr eaLnBrk="1" hangingPunct="1"/>
              <a:t>53</a:t>
            </a:fld>
            <a:endParaRPr lang="en-US" altLang="en-US" sz="1200" dirty="0"/>
          </a:p>
        </p:txBody>
      </p:sp>
    </p:spTree>
    <p:extLst>
      <p:ext uri="{BB962C8B-B14F-4D97-AF65-F5344CB8AC3E}">
        <p14:creationId xmlns:p14="http://schemas.microsoft.com/office/powerpoint/2010/main" val="327491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b="1" dirty="0">
                <a:latin typeface="Arial" panose="020B0604020202020204" pitchFamily="34" charset="0"/>
              </a:rPr>
              <a:t>Exam Tip (P. 146): </a:t>
            </a:r>
            <a:endParaRPr lang="en-US" sz="2400" b="0" i="0" u="none" strike="noStrike" baseline="0" dirty="0">
              <a:solidFill>
                <a:srgbClr val="000000"/>
              </a:solidFill>
              <a:latin typeface="Univers LT Std 55"/>
            </a:endParaRPr>
          </a:p>
          <a:p>
            <a:pPr algn="just"/>
            <a:r>
              <a:rPr lang="en-US" sz="1200" b="0" i="0" u="none" strike="noStrike" baseline="0" dirty="0">
                <a:solidFill>
                  <a:srgbClr val="221E1F"/>
                </a:solidFill>
                <a:latin typeface="Arial" panose="020B0604020202020204" pitchFamily="34" charset="0"/>
                <a:cs typeface="Arial" panose="020B0604020202020204" pitchFamily="34" charset="0"/>
              </a:rPr>
              <a:t>At this point, you should memorize that 0 = 00000000 and 255 = 11111111. You’ll find knowing this very helpful throughout the rest of the book. </a:t>
            </a:r>
            <a:endParaRPr lang="en-US" altLang="en-US" b="1" dirty="0">
              <a:latin typeface="Arial" panose="020B0604020202020204" pitchFamily="34" charset="0"/>
              <a:cs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597A7BC-B5F1-4221-83E0-BD72E64A5EA4}" type="slidenum">
              <a:rPr lang="en-US" altLang="en-US" sz="1200"/>
              <a:pPr eaLnBrk="1" hangingPunct="1"/>
              <a:t>54</a:t>
            </a:fld>
            <a:endParaRPr lang="en-US" altLang="en-US" sz="1200" dirty="0"/>
          </a:p>
        </p:txBody>
      </p:sp>
    </p:spTree>
    <p:extLst>
      <p:ext uri="{BB962C8B-B14F-4D97-AF65-F5344CB8AC3E}">
        <p14:creationId xmlns:p14="http://schemas.microsoft.com/office/powerpoint/2010/main" val="2650005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55</a:t>
            </a:fld>
            <a:endParaRPr lang="en-US" altLang="en-US" dirty="0"/>
          </a:p>
        </p:txBody>
      </p:sp>
    </p:spTree>
    <p:extLst>
      <p:ext uri="{BB962C8B-B14F-4D97-AF65-F5344CB8AC3E}">
        <p14:creationId xmlns:p14="http://schemas.microsoft.com/office/powerpoint/2010/main" val="4116370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56</a:t>
            </a:fld>
            <a:endParaRPr lang="en-US" altLang="en-US" dirty="0"/>
          </a:p>
        </p:txBody>
      </p:sp>
    </p:spTree>
    <p:extLst>
      <p:ext uri="{BB962C8B-B14F-4D97-AF65-F5344CB8AC3E}">
        <p14:creationId xmlns:p14="http://schemas.microsoft.com/office/powerpoint/2010/main" val="18655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92A9C15-0CF9-4DF9-8642-3B8254200BAE}" type="slidenum">
              <a:rPr lang="en-US" altLang="en-US" sz="1200"/>
              <a:pPr eaLnBrk="1" hangingPunct="1"/>
              <a:t>57</a:t>
            </a:fld>
            <a:endParaRPr lang="en-US" altLang="en-US" sz="1200" dirty="0"/>
          </a:p>
        </p:txBody>
      </p:sp>
    </p:spTree>
    <p:extLst>
      <p:ext uri="{BB962C8B-B14F-4D97-AF65-F5344CB8AC3E}">
        <p14:creationId xmlns:p14="http://schemas.microsoft.com/office/powerpoint/2010/main" val="177634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C1CDC52-A1CC-400F-B766-FD791A777F51}" type="slidenum">
              <a:rPr lang="en-US" altLang="en-US" sz="1200"/>
              <a:pPr eaLnBrk="1" hangingPunct="1"/>
              <a:t>5</a:t>
            </a:fld>
            <a:endParaRPr lang="en-US" altLang="en-US" sz="1200" dirty="0"/>
          </a:p>
        </p:txBody>
      </p:sp>
    </p:spTree>
    <p:extLst>
      <p:ext uri="{BB962C8B-B14F-4D97-AF65-F5344CB8AC3E}">
        <p14:creationId xmlns:p14="http://schemas.microsoft.com/office/powerpoint/2010/main" val="2506082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CECBBB7-6BF6-4232-B2F7-85020D01F825}" type="slidenum">
              <a:rPr lang="en-US" altLang="en-US" sz="1200"/>
              <a:pPr eaLnBrk="1" hangingPunct="1"/>
              <a:t>58</a:t>
            </a:fld>
            <a:endParaRPr lang="en-US" altLang="en-US" sz="1200" dirty="0"/>
          </a:p>
        </p:txBody>
      </p:sp>
    </p:spTree>
    <p:extLst>
      <p:ext uri="{BB962C8B-B14F-4D97-AF65-F5344CB8AC3E}">
        <p14:creationId xmlns:p14="http://schemas.microsoft.com/office/powerpoint/2010/main" val="1869043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a:solidFill>
                  <a:schemeClr val="tx1"/>
                </a:solidFill>
                <a:effectLst/>
                <a:latin typeface="Arial" charset="0"/>
                <a:ea typeface="+mn-ea"/>
                <a:cs typeface="+mn-cs"/>
              </a:rPr>
              <a:t>Note (p. 147):</a:t>
            </a:r>
            <a:r>
              <a:rPr lang="en-US" sz="1200" kern="1200" dirty="0">
                <a:solidFill>
                  <a:schemeClr val="tx1"/>
                </a:solidFill>
                <a:effectLst/>
                <a:latin typeface="Arial" charset="0"/>
                <a:ea typeface="+mn-ea"/>
                <a:cs typeface="+mn-cs"/>
              </a:rPr>
              <a:t> The explanation about comparing an IP address to a subnet mask simplifies the process, leaving out how the computer uses its routing table to accomplish the goal. We’ll get to routing and routing tables in Chapter 7. For now, stick with the concept of the node using the subnet mask to determine the network ID. </a:t>
            </a:r>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AEB3E36-11E9-4DA2-A602-E62AD47D884B}" type="slidenum">
              <a:rPr lang="en-US" altLang="en-US" sz="1200"/>
              <a:pPr eaLnBrk="1" hangingPunct="1"/>
              <a:t>59</a:t>
            </a:fld>
            <a:endParaRPr lang="en-US" altLang="en-US" sz="1200" dirty="0"/>
          </a:p>
        </p:txBody>
      </p:sp>
    </p:spTree>
    <p:extLst>
      <p:ext uri="{BB962C8B-B14F-4D97-AF65-F5344CB8AC3E}">
        <p14:creationId xmlns:p14="http://schemas.microsoft.com/office/powerpoint/2010/main" val="2760982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60</a:t>
            </a:fld>
            <a:endParaRPr lang="en-US" altLang="en-US" dirty="0"/>
          </a:p>
        </p:txBody>
      </p:sp>
    </p:spTree>
    <p:extLst>
      <p:ext uri="{BB962C8B-B14F-4D97-AF65-F5344CB8AC3E}">
        <p14:creationId xmlns:p14="http://schemas.microsoft.com/office/powerpoint/2010/main" val="1185797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3D5ED55-87EE-4228-BF85-9D8E6036DFFD}" type="slidenum">
              <a:rPr lang="en-US" altLang="en-US" sz="1200"/>
              <a:pPr eaLnBrk="1" hangingPunct="1"/>
              <a:t>61</a:t>
            </a:fld>
            <a:endParaRPr lang="en-US" altLang="en-US" sz="1200" dirty="0"/>
          </a:p>
        </p:txBody>
      </p:sp>
    </p:spTree>
    <p:extLst>
      <p:ext uri="{BB962C8B-B14F-4D97-AF65-F5344CB8AC3E}">
        <p14:creationId xmlns:p14="http://schemas.microsoft.com/office/powerpoint/2010/main" val="11152384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3D5ED55-87EE-4228-BF85-9D8E6036DFFD}" type="slidenum">
              <a:rPr lang="en-US" altLang="en-US" sz="1200"/>
              <a:pPr eaLnBrk="1" hangingPunct="1"/>
              <a:t>62</a:t>
            </a:fld>
            <a:endParaRPr lang="en-US" altLang="en-US" sz="1200" dirty="0"/>
          </a:p>
        </p:txBody>
      </p:sp>
    </p:spTree>
    <p:extLst>
      <p:ext uri="{BB962C8B-B14F-4D97-AF65-F5344CB8AC3E}">
        <p14:creationId xmlns:p14="http://schemas.microsoft.com/office/powerpoint/2010/main" val="4179383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63</a:t>
            </a:fld>
            <a:endParaRPr lang="en-US" altLang="en-US" dirty="0"/>
          </a:p>
        </p:txBody>
      </p:sp>
    </p:spTree>
    <p:extLst>
      <p:ext uri="{BB962C8B-B14F-4D97-AF65-F5344CB8AC3E}">
        <p14:creationId xmlns:p14="http://schemas.microsoft.com/office/powerpoint/2010/main" val="2042036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64</a:t>
            </a:fld>
            <a:endParaRPr lang="en-US" altLang="en-US" dirty="0"/>
          </a:p>
        </p:txBody>
      </p:sp>
    </p:spTree>
    <p:extLst>
      <p:ext uri="{BB962C8B-B14F-4D97-AF65-F5344CB8AC3E}">
        <p14:creationId xmlns:p14="http://schemas.microsoft.com/office/powerpoint/2010/main" val="4014544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149): </a:t>
            </a:r>
            <a:r>
              <a:rPr lang="en-US" sz="1200" kern="1200" dirty="0">
                <a:solidFill>
                  <a:schemeClr val="tx1"/>
                </a:solidFill>
                <a:effectLst/>
                <a:latin typeface="Arial" charset="0"/>
                <a:ea typeface="+mn-ea"/>
                <a:cs typeface="+mn-cs"/>
              </a:rPr>
              <a:t>By definition, all computers on the same network have the same subnet mask and network ID.</a:t>
            </a:r>
          </a:p>
          <a:p>
            <a:endParaRPr lang="en-US" altLang="en-US" dirty="0">
              <a:latin typeface="Arial" panose="020B0604020202020204" pitchFamily="34" charset="0"/>
            </a:endParaRPr>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758E900-7571-405A-AF66-3DA96BF1E686}" type="slidenum">
              <a:rPr lang="en-US" altLang="en-US" sz="1200"/>
              <a:pPr eaLnBrk="1" hangingPunct="1"/>
              <a:t>65</a:t>
            </a:fld>
            <a:endParaRPr lang="en-US" altLang="en-US" sz="1200" dirty="0"/>
          </a:p>
        </p:txBody>
      </p:sp>
    </p:spTree>
    <p:extLst>
      <p:ext uri="{BB962C8B-B14F-4D97-AF65-F5344CB8AC3E}">
        <p14:creationId xmlns:p14="http://schemas.microsoft.com/office/powerpoint/2010/main" val="2315669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7489740-D3C5-4B71-B380-F97152302FF1}" type="slidenum">
              <a:rPr lang="en-US" altLang="en-US" sz="1200"/>
              <a:pPr eaLnBrk="1" hangingPunct="1"/>
              <a:t>66</a:t>
            </a:fld>
            <a:endParaRPr lang="en-US" altLang="en-US" sz="1200" dirty="0"/>
          </a:p>
        </p:txBody>
      </p:sp>
    </p:spTree>
    <p:extLst>
      <p:ext uri="{BB962C8B-B14F-4D97-AF65-F5344CB8AC3E}">
        <p14:creationId xmlns:p14="http://schemas.microsoft.com/office/powerpoint/2010/main" val="4153514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149): </a:t>
            </a:r>
            <a:r>
              <a:rPr lang="en-US" sz="1200" kern="1200" dirty="0">
                <a:solidFill>
                  <a:schemeClr val="tx1"/>
                </a:solidFill>
                <a:effectLst/>
                <a:latin typeface="Arial" charset="0"/>
                <a:ea typeface="+mn-ea"/>
                <a:cs typeface="+mn-cs"/>
              </a:rPr>
              <a:t>The Internet Corporation for Assigned Names and Numbers (ICANN) manages IANA.</a:t>
            </a:r>
          </a:p>
          <a:p>
            <a:endParaRPr lang="en-US" altLang="en-US" dirty="0">
              <a:latin typeface="Arial" panose="020B0604020202020204" pitchFamily="34" charset="0"/>
            </a:endParaRPr>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F9FF1E3-DCA4-40C5-8650-D63BF206255C}" type="slidenum">
              <a:rPr lang="en-US" altLang="en-US" sz="1200"/>
              <a:pPr eaLnBrk="1" hangingPunct="1"/>
              <a:t>67</a:t>
            </a:fld>
            <a:endParaRPr lang="en-US" altLang="en-US" sz="1200" dirty="0"/>
          </a:p>
        </p:txBody>
      </p:sp>
    </p:spTree>
    <p:extLst>
      <p:ext uri="{BB962C8B-B14F-4D97-AF65-F5344CB8AC3E}">
        <p14:creationId xmlns:p14="http://schemas.microsoft.com/office/powerpoint/2010/main" val="354721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E02FC40-6585-4613-B37B-1DF999CFC367}" type="slidenum">
              <a:rPr lang="en-US" altLang="en-US" sz="1200"/>
              <a:pPr eaLnBrk="1" hangingPunct="1"/>
              <a:t>6</a:t>
            </a:fld>
            <a:endParaRPr lang="en-US" altLang="en-US" sz="1200" dirty="0"/>
          </a:p>
        </p:txBody>
      </p:sp>
    </p:spTree>
    <p:extLst>
      <p:ext uri="{BB962C8B-B14F-4D97-AF65-F5344CB8AC3E}">
        <p14:creationId xmlns:p14="http://schemas.microsoft.com/office/powerpoint/2010/main" val="597382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Exam Tip (p. 149): </a:t>
            </a:r>
            <a:r>
              <a:rPr lang="en-US" sz="1200" kern="1200" dirty="0">
                <a:solidFill>
                  <a:schemeClr val="tx1"/>
                </a:solidFill>
                <a:effectLst/>
                <a:latin typeface="Arial" charset="0"/>
                <a:ea typeface="+mn-ea"/>
                <a:cs typeface="+mn-cs"/>
              </a:rPr>
              <a:t>CompTIA and many techs use the term </a:t>
            </a:r>
            <a:r>
              <a:rPr lang="en-US" sz="1200" i="1" kern="1200" dirty="0">
                <a:solidFill>
                  <a:schemeClr val="tx1"/>
                </a:solidFill>
                <a:effectLst/>
                <a:latin typeface="Arial" charset="0"/>
                <a:ea typeface="+mn-ea"/>
                <a:cs typeface="+mn-cs"/>
              </a:rPr>
              <a:t>classful</a:t>
            </a:r>
            <a:r>
              <a:rPr lang="en-US" sz="1200" kern="1200" dirty="0">
                <a:solidFill>
                  <a:schemeClr val="tx1"/>
                </a:solidFill>
                <a:effectLst/>
                <a:latin typeface="Arial" charset="0"/>
                <a:ea typeface="+mn-ea"/>
                <a:cs typeface="+mn-cs"/>
              </a:rPr>
              <a:t> to describe the traditional class blocks. Thus you’ll see </a:t>
            </a:r>
            <a:r>
              <a:rPr lang="en-US" sz="1200" i="1" kern="1200" dirty="0">
                <a:solidFill>
                  <a:schemeClr val="tx1"/>
                </a:solidFill>
                <a:effectLst/>
                <a:latin typeface="Arial" charset="0"/>
                <a:ea typeface="+mn-ea"/>
                <a:cs typeface="+mn-cs"/>
              </a:rPr>
              <a:t>classful A, B, C, and D addressing</a:t>
            </a:r>
            <a:r>
              <a:rPr lang="en-US" sz="1200" kern="1200" dirty="0">
                <a:solidFill>
                  <a:schemeClr val="tx1"/>
                </a:solidFill>
                <a:effectLst/>
                <a:latin typeface="Arial" charset="0"/>
                <a:ea typeface="+mn-ea"/>
                <a:cs typeface="+mn-cs"/>
              </a:rPr>
              <a:t> on the exam. Keep reading and this will make sense. </a:t>
            </a:r>
          </a:p>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68</a:t>
            </a:fld>
            <a:endParaRPr lang="en-US" altLang="en-US" dirty="0"/>
          </a:p>
        </p:txBody>
      </p:sp>
    </p:spTree>
    <p:extLst>
      <p:ext uri="{BB962C8B-B14F-4D97-AF65-F5344CB8AC3E}">
        <p14:creationId xmlns:p14="http://schemas.microsoft.com/office/powerpoint/2010/main" val="1363454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150): </a:t>
            </a:r>
            <a:r>
              <a:rPr lang="en-US" sz="1200" kern="1200" dirty="0">
                <a:solidFill>
                  <a:schemeClr val="tx1"/>
                </a:solidFill>
                <a:effectLst/>
                <a:latin typeface="Arial" charset="0"/>
                <a:ea typeface="+mn-ea"/>
                <a:cs typeface="+mn-cs"/>
              </a:rPr>
              <a:t>Make sure you memorize the IP class blocks! You should be able to look at any IP address and know its class block. Here’s a trick to help: The first binary octet of a Class A address always begins with a 0 (0</a:t>
            </a:r>
            <a:r>
              <a:rPr lang="en-US" sz="1200" i="1" kern="1200" dirty="0">
                <a:solidFill>
                  <a:schemeClr val="tx1"/>
                </a:solidFill>
                <a:effectLst/>
                <a:latin typeface="Arial" charset="0"/>
                <a:ea typeface="+mn-ea"/>
                <a:cs typeface="+mn-cs"/>
              </a:rPr>
              <a:t>xxxxxxx</a:t>
            </a:r>
            <a:r>
              <a:rPr lang="en-US" sz="1200" kern="1200" dirty="0">
                <a:solidFill>
                  <a:schemeClr val="tx1"/>
                </a:solidFill>
                <a:effectLst/>
                <a:latin typeface="Arial" charset="0"/>
                <a:ea typeface="+mn-ea"/>
                <a:cs typeface="+mn-cs"/>
              </a:rPr>
              <a:t>); for Class B, it begins with a 10 (10</a:t>
            </a:r>
            <a:r>
              <a:rPr lang="en-US" sz="1200" i="1" kern="1200" dirty="0">
                <a:solidFill>
                  <a:schemeClr val="tx1"/>
                </a:solidFill>
                <a:effectLst/>
                <a:latin typeface="Arial" charset="0"/>
                <a:ea typeface="+mn-ea"/>
                <a:cs typeface="+mn-cs"/>
              </a:rPr>
              <a:t>xxxxxx</a:t>
            </a:r>
            <a:r>
              <a:rPr lang="en-US" sz="1200" kern="1200" dirty="0">
                <a:solidFill>
                  <a:schemeClr val="tx1"/>
                </a:solidFill>
                <a:effectLst/>
                <a:latin typeface="Arial" charset="0"/>
                <a:ea typeface="+mn-ea"/>
                <a:cs typeface="+mn-cs"/>
              </a:rPr>
              <a:t>); for Class C, with 110 (110</a:t>
            </a:r>
            <a:r>
              <a:rPr lang="en-US" sz="1200" i="1" kern="1200" dirty="0">
                <a:solidFill>
                  <a:schemeClr val="tx1"/>
                </a:solidFill>
                <a:effectLst/>
                <a:latin typeface="Arial" charset="0"/>
                <a:ea typeface="+mn-ea"/>
                <a:cs typeface="+mn-cs"/>
              </a:rPr>
              <a:t>xxxxx</a:t>
            </a:r>
            <a:r>
              <a:rPr lang="en-US" sz="1200" kern="1200" dirty="0">
                <a:solidFill>
                  <a:schemeClr val="tx1"/>
                </a:solidFill>
                <a:effectLst/>
                <a:latin typeface="Arial" charset="0"/>
                <a:ea typeface="+mn-ea"/>
                <a:cs typeface="+mn-cs"/>
              </a:rPr>
              <a:t>); for Class D, with 1110 (1110</a:t>
            </a:r>
            <a:r>
              <a:rPr lang="en-US" sz="1200" i="1" kern="1200" dirty="0">
                <a:solidFill>
                  <a:schemeClr val="tx1"/>
                </a:solidFill>
                <a:effectLst/>
                <a:latin typeface="Arial" charset="0"/>
                <a:ea typeface="+mn-ea"/>
                <a:cs typeface="+mn-cs"/>
              </a:rPr>
              <a:t>xxxx</a:t>
            </a:r>
            <a:r>
              <a:rPr lang="en-US" sz="1200" kern="1200" dirty="0">
                <a:solidFill>
                  <a:schemeClr val="tx1"/>
                </a:solidFill>
                <a:effectLst/>
                <a:latin typeface="Arial" charset="0"/>
                <a:ea typeface="+mn-ea"/>
                <a:cs typeface="+mn-cs"/>
              </a:rPr>
              <a:t>); and for Class E, it begins with 1111 (1111</a:t>
            </a:r>
            <a:r>
              <a:rPr lang="en-US" sz="1200" i="1" kern="1200" dirty="0">
                <a:solidFill>
                  <a:schemeClr val="tx1"/>
                </a:solidFill>
                <a:effectLst/>
                <a:latin typeface="Arial" charset="0"/>
                <a:ea typeface="+mn-ea"/>
                <a:cs typeface="+mn-cs"/>
              </a:rPr>
              <a:t>xxxx</a:t>
            </a:r>
            <a:r>
              <a:rPr lang="en-US" sz="1200" kern="1200" dirty="0">
                <a:solidFill>
                  <a:schemeClr val="tx1"/>
                </a:solidFill>
                <a:effectLst/>
                <a:latin typeface="Arial"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529C216-1E04-4BC8-9057-F6A524EA48A0}" type="slidenum">
              <a:rPr lang="en-US" altLang="en-US" sz="1200"/>
              <a:pPr eaLnBrk="1" hangingPunct="1"/>
              <a:t>69</a:t>
            </a:fld>
            <a:endParaRPr lang="en-US" altLang="en-US" sz="1200" dirty="0"/>
          </a:p>
        </p:txBody>
      </p:sp>
    </p:spTree>
    <p:extLst>
      <p:ext uri="{BB962C8B-B14F-4D97-AF65-F5344CB8AC3E}">
        <p14:creationId xmlns:p14="http://schemas.microsoft.com/office/powerpoint/2010/main" val="230879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2B79101-7768-496B-A200-06DDB8D68CB5}" type="slidenum">
              <a:rPr lang="en-US" altLang="en-US" sz="1200"/>
              <a:pPr eaLnBrk="1" hangingPunct="1"/>
              <a:t>70</a:t>
            </a:fld>
            <a:endParaRPr lang="en-US" altLang="en-US" sz="1200" dirty="0"/>
          </a:p>
        </p:txBody>
      </p:sp>
    </p:spTree>
    <p:extLst>
      <p:ext uri="{BB962C8B-B14F-4D97-AF65-F5344CB8AC3E}">
        <p14:creationId xmlns:p14="http://schemas.microsoft.com/office/powerpoint/2010/main" val="10155263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71</a:t>
            </a:fld>
            <a:endParaRPr lang="en-US" altLang="en-US" dirty="0"/>
          </a:p>
        </p:txBody>
      </p:sp>
    </p:spTree>
    <p:extLst>
      <p:ext uri="{BB962C8B-B14F-4D97-AF65-F5344CB8AC3E}">
        <p14:creationId xmlns:p14="http://schemas.microsoft.com/office/powerpoint/2010/main" val="2334723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sz="1200" b="1" dirty="0">
                <a:latin typeface="Arial" panose="020B0604020202020204" pitchFamily="34" charset="0"/>
                <a:cs typeface="Arial" panose="020B0604020202020204" pitchFamily="34" charset="0"/>
              </a:rPr>
              <a:t>Exam Tip (p. 150): </a:t>
            </a:r>
            <a:r>
              <a:rPr lang="en-US" sz="1200" b="0" i="0" u="none" strike="noStrike" baseline="0" dirty="0">
                <a:solidFill>
                  <a:srgbClr val="221E1F"/>
                </a:solidFill>
                <a:latin typeface="Arial" panose="020B0604020202020204" pitchFamily="34" charset="0"/>
                <a:cs typeface="Arial" panose="020B0604020202020204" pitchFamily="34" charset="0"/>
              </a:rPr>
              <a:t>Expect a question on the exam that compares the loopback and reserved addresses. Loopback are the 129.</a:t>
            </a:r>
            <a:r>
              <a:rPr lang="en-US" sz="1200" b="0" i="1" u="none" strike="noStrike" baseline="0" dirty="0">
                <a:solidFill>
                  <a:srgbClr val="221E1F"/>
                </a:solidFill>
                <a:latin typeface="Arial" panose="020B0604020202020204" pitchFamily="34" charset="0"/>
                <a:cs typeface="Arial" panose="020B0604020202020204" pitchFamily="34" charset="0"/>
              </a:rPr>
              <a:t>x.x.x </a:t>
            </a:r>
            <a:r>
              <a:rPr lang="en-US" sz="1200" b="0" i="0" u="none" strike="noStrike" baseline="0" dirty="0">
                <a:solidFill>
                  <a:srgbClr val="221E1F"/>
                </a:solidFill>
                <a:latin typeface="Arial" panose="020B0604020202020204" pitchFamily="34" charset="0"/>
                <a:cs typeface="Arial" panose="020B0604020202020204" pitchFamily="34" charset="0"/>
              </a:rPr>
              <a:t>addresses; Reserved are the Experimental addresses. </a:t>
            </a:r>
            <a:endParaRPr lang="en-US" altLang="en-US" sz="1200" dirty="0">
              <a:latin typeface="Arial" panose="020B0604020202020204" pitchFamily="34" charset="0"/>
              <a:cs typeface="Arial" panose="020B0604020202020204" pitchFamily="34" charset="0"/>
            </a:endParaRPr>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1CE6FE8-F583-4C88-95B3-906CC853C56D}" type="slidenum">
              <a:rPr lang="en-US" altLang="en-US" sz="1200"/>
              <a:pPr eaLnBrk="1" hangingPunct="1"/>
              <a:t>72</a:t>
            </a:fld>
            <a:endParaRPr lang="en-US" altLang="en-US" sz="1200" dirty="0"/>
          </a:p>
        </p:txBody>
      </p:sp>
    </p:spTree>
    <p:extLst>
      <p:ext uri="{BB962C8B-B14F-4D97-AF65-F5344CB8AC3E}">
        <p14:creationId xmlns:p14="http://schemas.microsoft.com/office/powerpoint/2010/main" val="1291443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150): </a:t>
            </a:r>
            <a:r>
              <a:rPr lang="en-US" sz="1200" kern="1200" dirty="0">
                <a:solidFill>
                  <a:schemeClr val="tx1"/>
                </a:solidFill>
                <a:effectLst/>
                <a:latin typeface="Arial" charset="0"/>
                <a:ea typeface="+mn-ea"/>
                <a:cs typeface="+mn-cs"/>
              </a:rPr>
              <a:t>You need to know how to subnet to pass the CompTIA Network+ exam.</a:t>
            </a:r>
          </a:p>
          <a:p>
            <a:endParaRPr lang="en-US" altLang="en-US" dirty="0">
              <a:latin typeface="Arial" panose="020B0604020202020204" pitchFamily="34" charset="0"/>
            </a:endParaRPr>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E26DF24-6F3C-4AF8-A86B-6084C9923CA2}" type="slidenum">
              <a:rPr lang="en-US" altLang="en-US" sz="1200"/>
              <a:pPr eaLnBrk="1" hangingPunct="1"/>
              <a:t>73</a:t>
            </a:fld>
            <a:endParaRPr lang="en-US" altLang="en-US" sz="1200" dirty="0"/>
          </a:p>
        </p:txBody>
      </p:sp>
    </p:spTree>
    <p:extLst>
      <p:ext uri="{BB962C8B-B14F-4D97-AF65-F5344CB8AC3E}">
        <p14:creationId xmlns:p14="http://schemas.microsoft.com/office/powerpoint/2010/main" val="3648948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99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77A2278-F4B2-41B1-A73F-4101327B201C}" type="slidenum">
              <a:rPr lang="en-US" altLang="en-US" sz="1200"/>
              <a:pPr eaLnBrk="1" hangingPunct="1"/>
              <a:t>74</a:t>
            </a:fld>
            <a:endParaRPr lang="en-US" altLang="en-US" sz="1200" dirty="0"/>
          </a:p>
        </p:txBody>
      </p:sp>
    </p:spTree>
    <p:extLst>
      <p:ext uri="{BB962C8B-B14F-4D97-AF65-F5344CB8AC3E}">
        <p14:creationId xmlns:p14="http://schemas.microsoft.com/office/powerpoint/2010/main" val="1697807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75</a:t>
            </a:fld>
            <a:endParaRPr lang="en-US" altLang="en-US" dirty="0"/>
          </a:p>
        </p:txBody>
      </p:sp>
    </p:spTree>
    <p:extLst>
      <p:ext uri="{BB962C8B-B14F-4D97-AF65-F5344CB8AC3E}">
        <p14:creationId xmlns:p14="http://schemas.microsoft.com/office/powerpoint/2010/main" val="26751773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8688691-29D5-4A5D-8534-7263C77A8A09}" type="slidenum">
              <a:rPr lang="en-US" altLang="en-US" sz="1200"/>
              <a:pPr eaLnBrk="1" hangingPunct="1"/>
              <a:t>76</a:t>
            </a:fld>
            <a:endParaRPr lang="en-US" altLang="en-US" sz="1200" dirty="0"/>
          </a:p>
        </p:txBody>
      </p:sp>
    </p:spTree>
    <p:extLst>
      <p:ext uri="{BB962C8B-B14F-4D97-AF65-F5344CB8AC3E}">
        <p14:creationId xmlns:p14="http://schemas.microsoft.com/office/powerpoint/2010/main" val="9789511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66399F7-D51A-4C30-8469-F1A9E1E52BC9}" type="slidenum">
              <a:rPr lang="en-US" altLang="en-US" sz="1200"/>
              <a:pPr eaLnBrk="1" hangingPunct="1"/>
              <a:t>77</a:t>
            </a:fld>
            <a:endParaRPr lang="en-US" altLang="en-US" sz="1200" dirty="0"/>
          </a:p>
        </p:txBody>
      </p:sp>
    </p:spTree>
    <p:extLst>
      <p:ext uri="{BB962C8B-B14F-4D97-AF65-F5344CB8AC3E}">
        <p14:creationId xmlns:p14="http://schemas.microsoft.com/office/powerpoint/2010/main" val="3251216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Note</a:t>
            </a:r>
            <a:r>
              <a:rPr lang="en-US" sz="1200" b="0" kern="120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(p. 132): </a:t>
            </a:r>
            <a:r>
              <a:rPr lang="en-US" sz="1200" kern="1200" dirty="0">
                <a:solidFill>
                  <a:schemeClr val="tx1"/>
                </a:solidFill>
                <a:effectLst/>
                <a:latin typeface="Arial" charset="0"/>
                <a:ea typeface="+mn-ea"/>
                <a:cs typeface="+mn-cs"/>
              </a:rPr>
              <a:t>The TCP/IP protocol suite consists of thousands of different protocols doing thousands of different things. For the most part, the rest of this book discusses TCP/IP protocols. Right now, my goal is to give you an idea of which protocols go where in the TCP/IP protocol suite.</a:t>
            </a:r>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9</a:t>
            </a:fld>
            <a:endParaRPr lang="en-US" altLang="en-US" dirty="0"/>
          </a:p>
        </p:txBody>
      </p:sp>
    </p:spTree>
    <p:extLst>
      <p:ext uri="{BB962C8B-B14F-4D97-AF65-F5344CB8AC3E}">
        <p14:creationId xmlns:p14="http://schemas.microsoft.com/office/powerpoint/2010/main" val="3662077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sz="1200" b="1" dirty="0">
                <a:latin typeface="Arial" panose="020B0604020202020204" pitchFamily="34" charset="0"/>
                <a:cs typeface="Arial" panose="020B0604020202020204" pitchFamily="34" charset="0"/>
              </a:rPr>
              <a:t>Note (p. 151): </a:t>
            </a:r>
            <a:r>
              <a:rPr lang="en-US" sz="1200" b="0" i="0" u="none" strike="noStrike" baseline="0" dirty="0">
                <a:solidFill>
                  <a:srgbClr val="221E1F"/>
                </a:solidFill>
                <a:latin typeface="Arial" panose="020B0604020202020204" pitchFamily="34" charset="0"/>
                <a:cs typeface="Arial" panose="020B0604020202020204" pitchFamily="34" charset="0"/>
              </a:rPr>
              <a:t>Classful subnets are always /8, /16, or /24. When we stop using that convention and start using classless subnet masks, we are using a </a:t>
            </a:r>
            <a:r>
              <a:rPr lang="en-US" sz="1200" b="0" i="1" u="none" strike="noStrike" baseline="0" dirty="0">
                <a:solidFill>
                  <a:srgbClr val="221E1F"/>
                </a:solidFill>
                <a:latin typeface="Arial" panose="020B0604020202020204" pitchFamily="34" charset="0"/>
                <a:cs typeface="Arial" panose="020B0604020202020204" pitchFamily="34" charset="0"/>
              </a:rPr>
              <a:t>custom subnet mask</a:t>
            </a:r>
            <a:r>
              <a:rPr lang="en-US" sz="1200" b="0" i="0" u="none" strike="noStrike" baseline="0" dirty="0">
                <a:solidFill>
                  <a:srgbClr val="221E1F"/>
                </a:solidFill>
                <a:latin typeface="Arial" panose="020B0604020202020204" pitchFamily="34" charset="0"/>
                <a:cs typeface="Arial" panose="020B0604020202020204" pitchFamily="34" charset="0"/>
              </a:rPr>
              <a:t>. </a:t>
            </a:r>
            <a:endParaRPr lang="en-US" altLang="en-US" sz="1200" dirty="0">
              <a:latin typeface="Arial" panose="020B0604020202020204" pitchFamily="34" charset="0"/>
              <a:cs typeface="Arial" panose="020B0604020202020204" pitchFamily="34" charset="0"/>
            </a:endParaRPr>
          </a:p>
        </p:txBody>
      </p:sp>
      <p:sp>
        <p:nvSpPr>
          <p:cNvPr id="202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A8B3FDE-8E3B-49D4-8082-C6A180EAD127}" type="slidenum">
              <a:rPr lang="en-US" altLang="en-US" sz="1200"/>
              <a:pPr eaLnBrk="1" hangingPunct="1"/>
              <a:t>78</a:t>
            </a:fld>
            <a:endParaRPr lang="en-US" altLang="en-US" sz="1200" dirty="0"/>
          </a:p>
        </p:txBody>
      </p:sp>
    </p:spTree>
    <p:extLst>
      <p:ext uri="{BB962C8B-B14F-4D97-AF65-F5344CB8AC3E}">
        <p14:creationId xmlns:p14="http://schemas.microsoft.com/office/powerpoint/2010/main" val="346327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3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3B3A4CA-89BB-46D6-917B-2834CFF94D5E}" type="slidenum">
              <a:rPr lang="en-US" altLang="en-US" sz="1200"/>
              <a:pPr eaLnBrk="1" hangingPunct="1"/>
              <a:t>79</a:t>
            </a:fld>
            <a:endParaRPr lang="en-US" altLang="en-US" sz="1200" dirty="0"/>
          </a:p>
        </p:txBody>
      </p:sp>
    </p:spTree>
    <p:extLst>
      <p:ext uri="{BB962C8B-B14F-4D97-AF65-F5344CB8AC3E}">
        <p14:creationId xmlns:p14="http://schemas.microsoft.com/office/powerpoint/2010/main" val="1471740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152): </a:t>
            </a:r>
            <a:r>
              <a:rPr lang="en-US" sz="1200" kern="1200" dirty="0">
                <a:solidFill>
                  <a:schemeClr val="tx1"/>
                </a:solidFill>
                <a:effectLst/>
                <a:latin typeface="Arial" charset="0"/>
                <a:ea typeface="+mn-ea"/>
                <a:cs typeface="+mn-cs"/>
              </a:rPr>
              <a:t>You cannot subnet without using binary!</a:t>
            </a:r>
          </a:p>
          <a:p>
            <a:endParaRPr lang="en-US" altLang="en-US" dirty="0">
              <a:latin typeface="Arial" panose="020B0604020202020204" pitchFamily="34" charset="0"/>
            </a:endParaRPr>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56563A5-4B14-4155-985B-6F624BEE5AAB}" type="slidenum">
              <a:rPr lang="en-US" altLang="en-US" sz="1200"/>
              <a:pPr eaLnBrk="1" hangingPunct="1"/>
              <a:t>80</a:t>
            </a:fld>
            <a:endParaRPr lang="en-US" altLang="en-US" sz="1200" dirty="0"/>
          </a:p>
        </p:txBody>
      </p:sp>
    </p:spTree>
    <p:extLst>
      <p:ext uri="{BB962C8B-B14F-4D97-AF65-F5344CB8AC3E}">
        <p14:creationId xmlns:p14="http://schemas.microsoft.com/office/powerpoint/2010/main" val="3042333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81</a:t>
            </a:fld>
            <a:endParaRPr lang="en-US" altLang="en-US" dirty="0"/>
          </a:p>
        </p:txBody>
      </p:sp>
    </p:spTree>
    <p:extLst>
      <p:ext uri="{BB962C8B-B14F-4D97-AF65-F5344CB8AC3E}">
        <p14:creationId xmlns:p14="http://schemas.microsoft.com/office/powerpoint/2010/main" val="13502038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82</a:t>
            </a:fld>
            <a:endParaRPr lang="en-US" altLang="en-US" dirty="0"/>
          </a:p>
        </p:txBody>
      </p:sp>
    </p:spTree>
    <p:extLst>
      <p:ext uri="{BB962C8B-B14F-4D97-AF65-F5344CB8AC3E}">
        <p14:creationId xmlns:p14="http://schemas.microsoft.com/office/powerpoint/2010/main" val="24206580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a:ln/>
        </p:spPr>
      </p:sp>
      <p:sp>
        <p:nvSpPr>
          <p:cNvPr id="206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6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384C778-02D4-42E9-A6ED-9EC842B5C7C2}" type="slidenum">
              <a:rPr lang="en-US" altLang="en-US" sz="1200"/>
              <a:pPr eaLnBrk="1" hangingPunct="1"/>
              <a:t>83</a:t>
            </a:fld>
            <a:endParaRPr lang="en-US" altLang="en-US" sz="1200" dirty="0"/>
          </a:p>
        </p:txBody>
      </p:sp>
    </p:spTree>
    <p:extLst>
      <p:ext uri="{BB962C8B-B14F-4D97-AF65-F5344CB8AC3E}">
        <p14:creationId xmlns:p14="http://schemas.microsoft.com/office/powerpoint/2010/main" val="3380880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7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ED1AD40-4AEC-4E45-B168-22B4ABC0BF59}" type="slidenum">
              <a:rPr lang="en-US" altLang="en-US" sz="1200"/>
              <a:pPr eaLnBrk="1" hangingPunct="1"/>
              <a:t>84</a:t>
            </a:fld>
            <a:endParaRPr lang="en-US" altLang="en-US" sz="1200" dirty="0"/>
          </a:p>
        </p:txBody>
      </p:sp>
    </p:spTree>
    <p:extLst>
      <p:ext uri="{BB962C8B-B14F-4D97-AF65-F5344CB8AC3E}">
        <p14:creationId xmlns:p14="http://schemas.microsoft.com/office/powerpoint/2010/main" val="13340232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a:ln/>
        </p:spPr>
      </p:sp>
      <p:sp>
        <p:nvSpPr>
          <p:cNvPr id="208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8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A8DC9939-84F5-4C3B-9E9B-BB3289BC92B7}" type="slidenum">
              <a:rPr lang="en-US" altLang="en-US" sz="1200"/>
              <a:pPr eaLnBrk="1" hangingPunct="1"/>
              <a:t>85</a:t>
            </a:fld>
            <a:endParaRPr lang="en-US" altLang="en-US" sz="1200" dirty="0"/>
          </a:p>
        </p:txBody>
      </p:sp>
    </p:spTree>
    <p:extLst>
      <p:ext uri="{BB962C8B-B14F-4D97-AF65-F5344CB8AC3E}">
        <p14:creationId xmlns:p14="http://schemas.microsoft.com/office/powerpoint/2010/main" val="22211918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a:ln/>
        </p:spPr>
      </p:sp>
      <p:sp>
        <p:nvSpPr>
          <p:cNvPr id="209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09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78A9F66-E982-4636-B1F5-34B0C8DC3B18}" type="slidenum">
              <a:rPr lang="en-US" altLang="en-US" sz="1200"/>
              <a:pPr eaLnBrk="1" hangingPunct="1"/>
              <a:t>86</a:t>
            </a:fld>
            <a:endParaRPr lang="en-US" altLang="en-US" sz="1200" dirty="0"/>
          </a:p>
        </p:txBody>
      </p:sp>
    </p:spTree>
    <p:extLst>
      <p:ext uri="{BB962C8B-B14F-4D97-AF65-F5344CB8AC3E}">
        <p14:creationId xmlns:p14="http://schemas.microsoft.com/office/powerpoint/2010/main" val="26250577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87</a:t>
            </a:fld>
            <a:endParaRPr lang="en-US" altLang="en-US" dirty="0"/>
          </a:p>
        </p:txBody>
      </p:sp>
    </p:spTree>
    <p:extLst>
      <p:ext uri="{BB962C8B-B14F-4D97-AF65-F5344CB8AC3E}">
        <p14:creationId xmlns:p14="http://schemas.microsoft.com/office/powerpoint/2010/main" val="141384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14562CE-98B6-4C6C-A327-BF88FB1E3A6C}" type="slidenum">
              <a:rPr lang="en-US" altLang="en-US" sz="1200"/>
              <a:pPr eaLnBrk="1" hangingPunct="1"/>
              <a:t>10</a:t>
            </a:fld>
            <a:endParaRPr lang="en-US" altLang="en-US" sz="1200" dirty="0"/>
          </a:p>
        </p:txBody>
      </p:sp>
    </p:spTree>
    <p:extLst>
      <p:ext uri="{BB962C8B-B14F-4D97-AF65-F5344CB8AC3E}">
        <p14:creationId xmlns:p14="http://schemas.microsoft.com/office/powerpoint/2010/main" val="25923464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a:ln/>
        </p:spPr>
      </p:sp>
      <p:sp>
        <p:nvSpPr>
          <p:cNvPr id="211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11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22C5395-3342-4DF1-972C-CF0B8E5CEDEE}" type="slidenum">
              <a:rPr lang="en-US" altLang="en-US" sz="1200"/>
              <a:pPr eaLnBrk="1" hangingPunct="1"/>
              <a:t>88</a:t>
            </a:fld>
            <a:endParaRPr lang="en-US" altLang="en-US" sz="1200" dirty="0"/>
          </a:p>
        </p:txBody>
      </p:sp>
    </p:spTree>
    <p:extLst>
      <p:ext uri="{BB962C8B-B14F-4D97-AF65-F5344CB8AC3E}">
        <p14:creationId xmlns:p14="http://schemas.microsoft.com/office/powerpoint/2010/main" val="28729593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89</a:t>
            </a:fld>
            <a:endParaRPr lang="en-US" altLang="en-US" dirty="0"/>
          </a:p>
        </p:txBody>
      </p:sp>
    </p:spTree>
    <p:extLst>
      <p:ext uri="{BB962C8B-B14F-4D97-AF65-F5344CB8AC3E}">
        <p14:creationId xmlns:p14="http://schemas.microsoft.com/office/powerpoint/2010/main" val="929368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90</a:t>
            </a:fld>
            <a:endParaRPr lang="en-US" altLang="en-US" dirty="0"/>
          </a:p>
        </p:txBody>
      </p:sp>
    </p:spTree>
    <p:extLst>
      <p:ext uri="{BB962C8B-B14F-4D97-AF65-F5344CB8AC3E}">
        <p14:creationId xmlns:p14="http://schemas.microsoft.com/office/powerpoint/2010/main" val="1114690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154): </a:t>
            </a:r>
            <a:r>
              <a:rPr lang="en-US" sz="1200" kern="1200" dirty="0">
                <a:solidFill>
                  <a:schemeClr val="tx1"/>
                </a:solidFill>
                <a:effectLst/>
                <a:latin typeface="Arial" charset="0"/>
                <a:ea typeface="+mn-ea"/>
                <a:cs typeface="+mn-cs"/>
              </a:rPr>
              <a:t>If wasting subnets seems contrary to the goal of efficient use, keep in mind that subnetting has two goals: efficiency and making multiple network IDs from a single network ID. This example is geared more toward the latter goal.</a:t>
            </a:r>
          </a:p>
          <a:p>
            <a:endParaRPr lang="en-US" altLang="en-US" dirty="0">
              <a:latin typeface="Arial" panose="020B0604020202020204" pitchFamily="34" charset="0"/>
            </a:endParaRPr>
          </a:p>
        </p:txBody>
      </p:sp>
      <p:sp>
        <p:nvSpPr>
          <p:cNvPr id="212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39B6B7B-F3F0-4091-AFF2-8208577A3C83}" type="slidenum">
              <a:rPr lang="en-US" altLang="en-US" sz="1200"/>
              <a:pPr eaLnBrk="1" hangingPunct="1"/>
              <a:t>91</a:t>
            </a:fld>
            <a:endParaRPr lang="en-US" altLang="en-US" sz="1200" dirty="0"/>
          </a:p>
        </p:txBody>
      </p:sp>
    </p:spTree>
    <p:extLst>
      <p:ext uri="{BB962C8B-B14F-4D97-AF65-F5344CB8AC3E}">
        <p14:creationId xmlns:p14="http://schemas.microsoft.com/office/powerpoint/2010/main" val="3633701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92</a:t>
            </a:fld>
            <a:endParaRPr lang="en-US" altLang="en-US" dirty="0"/>
          </a:p>
        </p:txBody>
      </p:sp>
    </p:spTree>
    <p:extLst>
      <p:ext uri="{BB962C8B-B14F-4D97-AF65-F5344CB8AC3E}">
        <p14:creationId xmlns:p14="http://schemas.microsoft.com/office/powerpoint/2010/main" val="11849328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15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A046C9AE-FC25-4B06-966D-A2CBFE798182}" type="slidenum">
              <a:rPr lang="en-US" altLang="en-US" sz="1200"/>
              <a:pPr eaLnBrk="1" hangingPunct="1"/>
              <a:t>93</a:t>
            </a:fld>
            <a:endParaRPr lang="en-US" altLang="en-US" sz="1200" dirty="0"/>
          </a:p>
        </p:txBody>
      </p:sp>
    </p:spTree>
    <p:extLst>
      <p:ext uri="{BB962C8B-B14F-4D97-AF65-F5344CB8AC3E}">
        <p14:creationId xmlns:p14="http://schemas.microsoft.com/office/powerpoint/2010/main" val="31273408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94</a:t>
            </a:fld>
            <a:endParaRPr lang="en-US" altLang="en-US" dirty="0"/>
          </a:p>
        </p:txBody>
      </p:sp>
    </p:spTree>
    <p:extLst>
      <p:ext uri="{BB962C8B-B14F-4D97-AF65-F5344CB8AC3E}">
        <p14:creationId xmlns:p14="http://schemas.microsoft.com/office/powerpoint/2010/main" val="26771812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a:ln/>
        </p:spPr>
      </p:sp>
      <p:sp>
        <p:nvSpPr>
          <p:cNvPr id="216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(p.155): </a:t>
            </a:r>
            <a:r>
              <a:rPr lang="en-US" sz="1200" i="0" kern="1200" dirty="0">
                <a:solidFill>
                  <a:schemeClr val="tx1"/>
                </a:solidFill>
                <a:effectLst/>
                <a:latin typeface="Arial" charset="0"/>
                <a:ea typeface="+mn-ea"/>
                <a:cs typeface="+mn-cs"/>
              </a:rPr>
              <a:t>CompTIA and many techs refer to a CIDR address as a classless address, meaning the subnet used doesn’t not conform to the big four on the classful side: A, B, C, or D. When you see that term on the exam, you’ll know you should look for subnetting. </a:t>
            </a:r>
          </a:p>
          <a:p>
            <a:endParaRPr lang="en-US" altLang="en-US" i="0" dirty="0">
              <a:latin typeface="Arial" panose="020B0604020202020204" pitchFamily="34" charset="0"/>
            </a:endParaRPr>
          </a:p>
        </p:txBody>
      </p:sp>
      <p:sp>
        <p:nvSpPr>
          <p:cNvPr id="216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FEFB3F1-DC8A-4B00-88E4-38EC3E52D234}" type="slidenum">
              <a:rPr lang="en-US" altLang="en-US" sz="1200"/>
              <a:pPr eaLnBrk="1" hangingPunct="1"/>
              <a:t>95</a:t>
            </a:fld>
            <a:endParaRPr lang="en-US" altLang="en-US" sz="1200" dirty="0"/>
          </a:p>
        </p:txBody>
      </p:sp>
    </p:spTree>
    <p:extLst>
      <p:ext uri="{BB962C8B-B14F-4D97-AF65-F5344CB8AC3E}">
        <p14:creationId xmlns:p14="http://schemas.microsoft.com/office/powerpoint/2010/main" val="42347083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Tech</a:t>
            </a:r>
            <a:r>
              <a:rPr lang="en-US" sz="1200" b="1" kern="1200" baseline="0" dirty="0">
                <a:solidFill>
                  <a:schemeClr val="tx1"/>
                </a:solidFill>
                <a:effectLst/>
                <a:latin typeface="Arial" charset="0"/>
                <a:ea typeface="+mn-ea"/>
                <a:cs typeface="+mn-cs"/>
              </a:rPr>
              <a:t> Tip: </a:t>
            </a:r>
            <a:r>
              <a:rPr lang="en-US" sz="1200" b="1" kern="1200" dirty="0">
                <a:solidFill>
                  <a:schemeClr val="tx1"/>
                </a:solidFill>
                <a:effectLst/>
                <a:latin typeface="Arial" charset="0"/>
                <a:ea typeface="+mn-ea"/>
                <a:cs typeface="+mn-cs"/>
              </a:rPr>
              <a:t>ISPs and Classless Addresses (p. 155)</a:t>
            </a:r>
          </a:p>
          <a:p>
            <a:r>
              <a:rPr lang="en-US" sz="1200" kern="1200" dirty="0">
                <a:solidFill>
                  <a:schemeClr val="tx1"/>
                </a:solidFill>
                <a:effectLst/>
                <a:latin typeface="Arial" charset="0"/>
                <a:ea typeface="+mn-ea"/>
                <a:cs typeface="+mn-cs"/>
              </a:rPr>
              <a:t>If you order real, unique, ready-for-the-Internet IP addresses from your local ISP, you’ll invariably get a classless set of IP addresses. More importantly, when you order them for clients, you need to be able to explain why their subnet mask is 255.255.255.192, when all the books they read tell them it should be 255.255.255.0!</a:t>
            </a:r>
          </a:p>
          <a:p>
            <a:r>
              <a:rPr lang="en-US" sz="1200" kern="1200" dirty="0">
                <a:solidFill>
                  <a:schemeClr val="tx1"/>
                </a:solidFill>
                <a:effectLst/>
                <a:latin typeface="Arial" charset="0"/>
                <a:ea typeface="+mn-ea"/>
                <a:cs typeface="+mn-cs"/>
              </a:rPr>
              <a:t>All this assumes you can get an IPv4 address by the time you’re reading this book. See Chapter 12 for the scoop on IPv6, the addressing scheme of the future. </a:t>
            </a:r>
          </a:p>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96</a:t>
            </a:fld>
            <a:endParaRPr lang="en-US" altLang="en-US" dirty="0"/>
          </a:p>
        </p:txBody>
      </p:sp>
    </p:spTree>
    <p:extLst>
      <p:ext uri="{BB962C8B-B14F-4D97-AF65-F5344CB8AC3E}">
        <p14:creationId xmlns:p14="http://schemas.microsoft.com/office/powerpoint/2010/main" val="2693079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17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2E60EAB-4CE3-46B5-9727-87D44443D396}" type="slidenum">
              <a:rPr lang="en-US" altLang="en-US" sz="1200"/>
              <a:pPr eaLnBrk="1" hangingPunct="1"/>
              <a:t>97</a:t>
            </a:fld>
            <a:endParaRPr lang="en-US" altLang="en-US" sz="1200" dirty="0"/>
          </a:p>
        </p:txBody>
      </p:sp>
    </p:spTree>
    <p:extLst>
      <p:ext uri="{BB962C8B-B14F-4D97-AF65-F5344CB8AC3E}">
        <p14:creationId xmlns:p14="http://schemas.microsoft.com/office/powerpoint/2010/main" val="418299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542C8CF-5D0C-4F83-9CEC-2F7FE09357D4}" type="slidenum">
              <a:rPr lang="en-US" altLang="en-US" sz="1200"/>
              <a:pPr eaLnBrk="1" hangingPunct="1"/>
              <a:t>12</a:t>
            </a:fld>
            <a:endParaRPr lang="en-US" altLang="en-US" sz="1200" dirty="0"/>
          </a:p>
        </p:txBody>
      </p:sp>
    </p:spTree>
    <p:extLst>
      <p:ext uri="{BB962C8B-B14F-4D97-AF65-F5344CB8AC3E}">
        <p14:creationId xmlns:p14="http://schemas.microsoft.com/office/powerpoint/2010/main" val="32918018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18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E63F845-36A8-448F-BB8B-6F0C84DCDC5D}" type="slidenum">
              <a:rPr lang="en-US" altLang="en-US" sz="1200"/>
              <a:pPr eaLnBrk="1" hangingPunct="1"/>
              <a:t>98</a:t>
            </a:fld>
            <a:endParaRPr lang="en-US" altLang="en-US" sz="1200" dirty="0"/>
          </a:p>
        </p:txBody>
      </p:sp>
    </p:spTree>
    <p:extLst>
      <p:ext uri="{BB962C8B-B14F-4D97-AF65-F5344CB8AC3E}">
        <p14:creationId xmlns:p14="http://schemas.microsoft.com/office/powerpoint/2010/main" val="29790644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157): </a:t>
            </a:r>
            <a:r>
              <a:rPr lang="en-US" sz="1200" kern="1200" dirty="0">
                <a:solidFill>
                  <a:schemeClr val="tx1"/>
                </a:solidFill>
                <a:effectLst/>
                <a:latin typeface="Arial" charset="0"/>
                <a:ea typeface="+mn-ea"/>
                <a:cs typeface="+mn-cs"/>
              </a:rPr>
              <a:t>Make sure you can manually convert decimal to binary and binary to decimal.</a:t>
            </a:r>
          </a:p>
          <a:p>
            <a:endParaRPr lang="en-US" altLang="en-US" dirty="0">
              <a:latin typeface="Arial" panose="020B0604020202020204" pitchFamily="34" charset="0"/>
            </a:endParaRPr>
          </a:p>
        </p:txBody>
      </p:sp>
      <p:sp>
        <p:nvSpPr>
          <p:cNvPr id="219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25B1D315-75EC-4919-B823-A617502CF02B}" type="slidenum">
              <a:rPr lang="en-US" altLang="en-US" sz="1200"/>
              <a:pPr eaLnBrk="1" hangingPunct="1"/>
              <a:t>99</a:t>
            </a:fld>
            <a:endParaRPr lang="en-US" altLang="en-US" sz="1200" dirty="0"/>
          </a:p>
        </p:txBody>
      </p:sp>
    </p:spTree>
    <p:extLst>
      <p:ext uri="{BB962C8B-B14F-4D97-AF65-F5344CB8AC3E}">
        <p14:creationId xmlns:p14="http://schemas.microsoft.com/office/powerpoint/2010/main" val="3847354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en-US" sz="1200" b="1" dirty="0">
                <a:latin typeface="Arial" panose="020B0604020202020204" pitchFamily="34" charset="0"/>
                <a:cs typeface="Arial" panose="020B0604020202020204" pitchFamily="34" charset="0"/>
              </a:rPr>
              <a:t>Exam Tip (p. 157): </a:t>
            </a:r>
            <a:r>
              <a:rPr lang="en-US" sz="1200" b="0" i="0" u="none" strike="noStrike" baseline="0" dirty="0">
                <a:solidFill>
                  <a:srgbClr val="221E1F"/>
                </a:solidFill>
                <a:latin typeface="Arial" panose="020B0604020202020204" pitchFamily="34" charset="0"/>
                <a:cs typeface="Arial" panose="020B0604020202020204" pitchFamily="34" charset="0"/>
              </a:rPr>
              <a:t>Expect to see a question or two on the CompTIA Network+ exam that asks you to compare CIDR notation (IPv4 vs. IPv6). The former should be familiar, with four octets and a /# for the subnet mask. See Chapter 12 for IPv6. </a:t>
            </a:r>
            <a:endParaRPr lang="en-US" altLang="en-US" sz="1200" dirty="0">
              <a:latin typeface="Arial" panose="020B0604020202020204" pitchFamily="34" charset="0"/>
              <a:cs typeface="Arial" panose="020B0604020202020204" pitchFamily="34" charset="0"/>
            </a:endParaRPr>
          </a:p>
        </p:txBody>
      </p:sp>
      <p:sp>
        <p:nvSpPr>
          <p:cNvPr id="220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0626CBE-23A9-4D10-9F1C-A1BD3BEAE352}" type="slidenum">
              <a:rPr lang="en-US" altLang="en-US" sz="1200"/>
              <a:pPr eaLnBrk="1" hangingPunct="1"/>
              <a:t>100</a:t>
            </a:fld>
            <a:endParaRPr lang="en-US" altLang="en-US" sz="1200" dirty="0"/>
          </a:p>
        </p:txBody>
      </p:sp>
    </p:spTree>
    <p:extLst>
      <p:ext uri="{BB962C8B-B14F-4D97-AF65-F5344CB8AC3E}">
        <p14:creationId xmlns:p14="http://schemas.microsoft.com/office/powerpoint/2010/main" val="3447295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21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282FA469-AA97-4D41-8CF7-B88AFA091822}" type="slidenum">
              <a:rPr lang="en-US" altLang="en-US" sz="1200"/>
              <a:pPr eaLnBrk="1" hangingPunct="1"/>
              <a:t>101</a:t>
            </a:fld>
            <a:endParaRPr lang="en-US" altLang="en-US" sz="1200" dirty="0"/>
          </a:p>
        </p:txBody>
      </p:sp>
    </p:spTree>
    <p:extLst>
      <p:ext uri="{BB962C8B-B14F-4D97-AF65-F5344CB8AC3E}">
        <p14:creationId xmlns:p14="http://schemas.microsoft.com/office/powerpoint/2010/main" val="4410413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102</a:t>
            </a:fld>
            <a:endParaRPr lang="en-US" altLang="en-US" dirty="0"/>
          </a:p>
        </p:txBody>
      </p:sp>
    </p:spTree>
    <p:extLst>
      <p:ext uri="{BB962C8B-B14F-4D97-AF65-F5344CB8AC3E}">
        <p14:creationId xmlns:p14="http://schemas.microsoft.com/office/powerpoint/2010/main" val="33867007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a:ln/>
        </p:spPr>
      </p:sp>
      <p:sp>
        <p:nvSpPr>
          <p:cNvPr id="223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rPr>
              <a:t>Exam</a:t>
            </a:r>
            <a:r>
              <a:rPr lang="en-US" altLang="en-US" b="1" baseline="0" dirty="0">
                <a:latin typeface="Arial" panose="020B0604020202020204" pitchFamily="34" charset="0"/>
              </a:rPr>
              <a:t> Tip (p. 158):</a:t>
            </a:r>
            <a:r>
              <a:rPr lang="en-US" altLang="en-US" baseline="0" dirty="0">
                <a:latin typeface="Arial" panose="020B0604020202020204" pitchFamily="34" charset="0"/>
              </a:rPr>
              <a:t> </a:t>
            </a:r>
            <a:r>
              <a:rPr lang="en-US" sz="1200" b="0" i="0" u="none" strike="noStrike" kern="1200" baseline="0" dirty="0">
                <a:solidFill>
                  <a:schemeClr val="tx1"/>
                </a:solidFill>
                <a:latin typeface="Arial" charset="0"/>
                <a:ea typeface="+mn-ea"/>
                <a:cs typeface="+mn-cs"/>
              </a:rPr>
              <a:t>The CompTIA Network+ exam objectives call the methods for setting up devices for IP addresses </a:t>
            </a:r>
            <a:r>
              <a:rPr lang="en-US" sz="1200" b="0" i="1" u="none" strike="noStrike" kern="1200" baseline="0" dirty="0">
                <a:solidFill>
                  <a:schemeClr val="tx1"/>
                </a:solidFill>
                <a:latin typeface="Arial" charset="0"/>
                <a:ea typeface="+mn-ea"/>
                <a:cs typeface="+mn-cs"/>
              </a:rPr>
              <a:t>IP address assignment</a:t>
            </a:r>
            <a:r>
              <a:rPr lang="en-US" sz="1200" b="0" i="0" u="none" strike="noStrike" kern="1200" baseline="0" dirty="0">
                <a:solidFill>
                  <a:schemeClr val="tx1"/>
                </a:solidFill>
                <a:latin typeface="Arial" charset="0"/>
                <a:ea typeface="+mn-ea"/>
                <a:cs typeface="+mn-cs"/>
              </a:rPr>
              <a:t>. Note that that term applies to both static and dynamic methods (discussed here). </a:t>
            </a:r>
            <a:endParaRPr lang="en-US" altLang="en-US" dirty="0">
              <a:latin typeface="Arial" panose="020B0604020202020204" pitchFamily="34" charset="0"/>
            </a:endParaRPr>
          </a:p>
        </p:txBody>
      </p:sp>
      <p:sp>
        <p:nvSpPr>
          <p:cNvPr id="223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EE2FC0E-2EB2-4D99-AAE2-1380869194C8}" type="slidenum">
              <a:rPr lang="en-US" altLang="en-US" sz="1200"/>
              <a:pPr eaLnBrk="1" hangingPunct="1"/>
              <a:t>103</a:t>
            </a:fld>
            <a:endParaRPr lang="en-US" altLang="en-US" sz="1200" dirty="0"/>
          </a:p>
        </p:txBody>
      </p:sp>
    </p:spTree>
    <p:extLst>
      <p:ext uri="{BB962C8B-B14F-4D97-AF65-F5344CB8AC3E}">
        <p14:creationId xmlns:p14="http://schemas.microsoft.com/office/powerpoint/2010/main" val="34141098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a:ln/>
        </p:spPr>
      </p:sp>
      <p:sp>
        <p:nvSpPr>
          <p:cNvPr id="225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25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29869EE-33B5-46E7-8909-6D9E9E597C27}" type="slidenum">
              <a:rPr lang="en-US" altLang="en-US" sz="1200"/>
              <a:pPr eaLnBrk="1" hangingPunct="1"/>
              <a:t>104</a:t>
            </a:fld>
            <a:endParaRPr lang="en-US" altLang="en-US" sz="1200" dirty="0"/>
          </a:p>
        </p:txBody>
      </p:sp>
    </p:spTree>
    <p:extLst>
      <p:ext uri="{BB962C8B-B14F-4D97-AF65-F5344CB8AC3E}">
        <p14:creationId xmlns:p14="http://schemas.microsoft.com/office/powerpoint/2010/main" val="1180790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3D07A-FF3B-4FBF-ACBD-8F819578BEF6}" type="slidenum">
              <a:rPr lang="en-US" altLang="en-US" smtClean="0"/>
              <a:pPr/>
              <a:t>105</a:t>
            </a:fld>
            <a:endParaRPr lang="en-US" altLang="en-US" dirty="0"/>
          </a:p>
        </p:txBody>
      </p:sp>
    </p:spTree>
    <p:extLst>
      <p:ext uri="{BB962C8B-B14F-4D97-AF65-F5344CB8AC3E}">
        <p14:creationId xmlns:p14="http://schemas.microsoft.com/office/powerpoint/2010/main" val="38506132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26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0602E98-737B-4D1D-9A57-AAFCD897415C}" type="slidenum">
              <a:rPr lang="en-US" altLang="en-US" sz="1200"/>
              <a:pPr eaLnBrk="1" hangingPunct="1"/>
              <a:t>106</a:t>
            </a:fld>
            <a:endParaRPr lang="en-US" altLang="en-US" sz="1200" dirty="0"/>
          </a:p>
        </p:txBody>
      </p:sp>
    </p:spTree>
    <p:extLst>
      <p:ext uri="{BB962C8B-B14F-4D97-AF65-F5344CB8AC3E}">
        <p14:creationId xmlns:p14="http://schemas.microsoft.com/office/powerpoint/2010/main" val="8321827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27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CD3E747-94E0-49CC-868E-54CBAED4932F}" type="slidenum">
              <a:rPr lang="en-US" altLang="en-US" sz="1200"/>
              <a:pPr eaLnBrk="1" hangingPunct="1"/>
              <a:t>107</a:t>
            </a:fld>
            <a:endParaRPr lang="en-US" altLang="en-US" sz="1200" dirty="0"/>
          </a:p>
        </p:txBody>
      </p:sp>
    </p:spTree>
    <p:extLst>
      <p:ext uri="{BB962C8B-B14F-4D97-AF65-F5344CB8AC3E}">
        <p14:creationId xmlns:p14="http://schemas.microsoft.com/office/powerpoint/2010/main" val="316163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8247"/>
            <a:ext cx="7772400" cy="1470025"/>
          </a:xfrm>
          <a:prstGeom prst="rect">
            <a:avLst/>
          </a:prstGeom>
        </p:spPr>
        <p:txBody>
          <a:bodyPr/>
          <a:lstStyle>
            <a:lvl1pPr>
              <a:defRPr b="0"/>
            </a:lvl1pPr>
          </a:lstStyle>
          <a:p>
            <a:r>
              <a:rPr lang="en-US" dirty="0"/>
              <a:t>Click to edit Master title style</a:t>
            </a:r>
          </a:p>
        </p:txBody>
      </p:sp>
      <p:sp>
        <p:nvSpPr>
          <p:cNvPr id="3" name="Subtitle 2"/>
          <p:cNvSpPr>
            <a:spLocks noGrp="1"/>
          </p:cNvSpPr>
          <p:nvPr>
            <p:ph type="subTitle" idx="1"/>
          </p:nvPr>
        </p:nvSpPr>
        <p:spPr>
          <a:xfrm>
            <a:off x="1371600" y="5181600"/>
            <a:ext cx="6400800" cy="882650"/>
          </a:xfrm>
        </p:spPr>
        <p:txBody>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654E638-9FB7-4299-AFEE-F473E41B1A93}" type="datetimeFigureOut">
              <a:rPr lang="en-US"/>
              <a:pPr>
                <a:defRPr/>
              </a:pPr>
              <a:t>12/13/2018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F09FF26-C05F-458D-AAF4-9A401AE330A3}" type="slidenum">
              <a:rPr lang="en-US" altLang="en-US"/>
              <a:pPr>
                <a:defRPr/>
              </a:pPr>
              <a:t>‹#›</a:t>
            </a:fld>
            <a:endParaRPr lang="en-US" altLang="en-US" dirty="0"/>
          </a:p>
        </p:txBody>
      </p:sp>
    </p:spTree>
    <p:extLst>
      <p:ext uri="{BB962C8B-B14F-4D97-AF65-F5344CB8AC3E}">
        <p14:creationId xmlns:p14="http://schemas.microsoft.com/office/powerpoint/2010/main" val="162369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ctrTitle"/>
          </p:nvPr>
        </p:nvSpPr>
        <p:spPr>
          <a:xfrm>
            <a:off x="685800" y="1524000"/>
            <a:ext cx="7772400" cy="2076451"/>
          </a:xfrm>
          <a:prstGeom prst="rect">
            <a:avLst/>
          </a:prstGeom>
        </p:spPr>
        <p:txBody>
          <a:bodyPr/>
          <a:lstStyle>
            <a:lvl1pPr>
              <a:defRPr sz="5400" baseline="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804763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H Slides">
    <p:spTree>
      <p:nvGrpSpPr>
        <p:cNvPr id="1" name=""/>
        <p:cNvGrpSpPr/>
        <p:nvPr/>
      </p:nvGrpSpPr>
      <p:grpSpPr>
        <a:xfrm>
          <a:off x="0" y="0"/>
          <a:ext cx="0" cy="0"/>
          <a:chOff x="0" y="0"/>
          <a:chExt cx="0" cy="0"/>
        </a:xfrm>
      </p:grpSpPr>
      <p:sp>
        <p:nvSpPr>
          <p:cNvPr id="5" name="Content Placeholder 4"/>
          <p:cNvSpPr>
            <a:spLocks noGrp="1" noChangeArrowheads="1"/>
          </p:cNvSpPr>
          <p:nvPr>
            <p:ph idx="1"/>
          </p:nvPr>
        </p:nvSpPr>
        <p:spPr bwMode="auto">
          <a:xfrm>
            <a:off x="457200" y="1600200"/>
            <a:ext cx="8229600" cy="4525963"/>
          </a:xfrm>
          <a:prstGeom prst="rect">
            <a:avLst/>
          </a:prstGeom>
          <a:noFill/>
          <a:ln w="9525">
            <a:noFill/>
            <a:miter lim="800000"/>
            <a:headEnd/>
            <a:tailEnd/>
          </a:ln>
          <a:effectLst/>
        </p:spPr>
        <p:txBody>
          <a:bodyPr/>
          <a:lstStyle>
            <a:lvl1pPr marL="347472" indent="-347472" algn="l">
              <a:spcBef>
                <a:spcPts val="624"/>
              </a:spcBef>
              <a:buFont typeface="Arial" pitchFamily="34" charset="0"/>
              <a:buChar char="•"/>
              <a:defRPr sz="3200" baseline="0">
                <a:solidFill>
                  <a:schemeClr val="tx1"/>
                </a:solidFill>
                <a:latin typeface="Calibri" pitchFamily="34" charset="0"/>
              </a:defRPr>
            </a:lvl1pPr>
            <a:lvl2pPr marL="740664" indent="-740664" algn="l">
              <a:spcBef>
                <a:spcPts val="24"/>
              </a:spcBef>
              <a:buClr>
                <a:srgbClr val="0070C0"/>
              </a:buClr>
              <a:buFont typeface="Candara" pitchFamily="34" charset="0"/>
              <a:buChar char="–"/>
              <a:defRPr sz="2800">
                <a:latin typeface="Calibri" pitchFamily="34" charset="0"/>
              </a:defRPr>
            </a:lvl2pPr>
            <a:lvl3pPr>
              <a:defRPr sz="2400">
                <a:latin typeface="Calibri" pitchFamily="34" charset="0"/>
              </a:defRPr>
            </a:lvl3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744732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669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
            <a:ext cx="5486400" cy="563563"/>
          </a:xfrm>
          <a:prstGeom prst="rect">
            <a:avLst/>
          </a:prstGeom>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dirty="0"/>
          </a:p>
        </p:txBody>
      </p:sp>
      <p:sp>
        <p:nvSpPr>
          <p:cNvPr id="4" name="Rectangle 6"/>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7"/>
          <p:cNvSpPr>
            <a:spLocks noGrp="1" noChangeArrowheads="1"/>
          </p:cNvSpPr>
          <p:nvPr>
            <p:ph type="sldNum" sz="quarter" idx="12"/>
          </p:nvPr>
        </p:nvSpPr>
        <p:spPr>
          <a:ln/>
        </p:spPr>
        <p:txBody>
          <a:bodyPr/>
          <a:lstStyle>
            <a:lvl1pPr>
              <a:defRPr/>
            </a:lvl1pPr>
          </a:lstStyle>
          <a:p>
            <a:fld id="{7A90643D-C6EE-4595-AF2A-A90B55F8C0D1}" type="slidenum">
              <a:rPr lang="en-US" altLang="en-US"/>
              <a:pPr/>
              <a:t>‹#›</a:t>
            </a:fld>
            <a:endParaRPr lang="en-US" altLang="en-US" dirty="0"/>
          </a:p>
        </p:txBody>
      </p:sp>
    </p:spTree>
    <p:extLst>
      <p:ext uri="{BB962C8B-B14F-4D97-AF65-F5344CB8AC3E}">
        <p14:creationId xmlns:p14="http://schemas.microsoft.com/office/powerpoint/2010/main" val="1220367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
            <a:ext cx="5486400" cy="563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4CD283DA-EAEC-4BEE-86C2-11D0CA876F92}" type="slidenum">
              <a:rPr lang="en-US" altLang="en-US"/>
              <a:pPr/>
              <a:t>‹#›</a:t>
            </a:fld>
            <a:endParaRPr lang="en-US" altLang="en-US" dirty="0"/>
          </a:p>
        </p:txBody>
      </p:sp>
    </p:spTree>
    <p:extLst>
      <p:ext uri="{BB962C8B-B14F-4D97-AF65-F5344CB8AC3E}">
        <p14:creationId xmlns:p14="http://schemas.microsoft.com/office/powerpoint/2010/main" val="200683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03401"/>
            <a:ext cx="7772400" cy="1470025"/>
          </a:xfrm>
          <a:prstGeom prst="rect">
            <a:avLst/>
          </a:prstGeom>
        </p:spPr>
        <p:txBody>
          <a:bodyPr/>
          <a:lstStyle>
            <a:lvl1pPr>
              <a:defRPr b="0"/>
            </a:lvl1pPr>
          </a:lstStyle>
          <a:p>
            <a:r>
              <a:rPr lang="en-US" dirty="0"/>
              <a:t>Click to edit Master title style</a:t>
            </a:r>
          </a:p>
        </p:txBody>
      </p:sp>
      <p:sp>
        <p:nvSpPr>
          <p:cNvPr id="3" name="Subtitle 2"/>
          <p:cNvSpPr>
            <a:spLocks noGrp="1"/>
          </p:cNvSpPr>
          <p:nvPr>
            <p:ph type="subTitle" idx="1"/>
          </p:nvPr>
        </p:nvSpPr>
        <p:spPr>
          <a:xfrm>
            <a:off x="1496209" y="3841750"/>
            <a:ext cx="6400800" cy="882650"/>
          </a:xfrm>
        </p:spPr>
        <p:txBody>
          <a:bodyPr/>
          <a:lstStyle>
            <a:lvl1pPr marL="0" indent="0" algn="ctr">
              <a:buNone/>
              <a:defRPr sz="36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654E638-9FB7-4299-AFEE-F473E41B1A93}" type="datetimeFigureOut">
              <a:rPr lang="en-US"/>
              <a:pPr>
                <a:defRPr/>
              </a:pPr>
              <a:t>12/13/2018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F09FF26-C05F-458D-AAF4-9A401AE330A3}" type="slidenum">
              <a:rPr lang="en-US" altLang="en-US"/>
              <a:pPr>
                <a:defRPr/>
              </a:pPr>
              <a:t>‹#›</a:t>
            </a:fld>
            <a:endParaRPr lang="en-US" altLang="en-US" dirty="0"/>
          </a:p>
        </p:txBody>
      </p:sp>
    </p:spTree>
    <p:extLst>
      <p:ext uri="{BB962C8B-B14F-4D97-AF65-F5344CB8AC3E}">
        <p14:creationId xmlns:p14="http://schemas.microsoft.com/office/powerpoint/2010/main" val="130787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38400"/>
            <a:ext cx="7772400" cy="1470025"/>
          </a:xfrm>
          <a:prstGeom prst="rect">
            <a:avLst/>
          </a:prstGeom>
        </p:spPr>
        <p:txBody>
          <a:bodyPr/>
          <a:lstStyle>
            <a:lvl1pPr>
              <a:defRPr b="0"/>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7118E8F9-1B68-4AA8-AEC8-306D104ADB33}" type="datetimeFigureOut">
              <a:rPr lang="en-US"/>
              <a:pPr>
                <a:defRPr/>
              </a:pPr>
              <a:t>12/13/2018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8F81B8F5-55BA-4C67-8922-0A454BD25DF6}" type="slidenum">
              <a:rPr lang="en-US" altLang="en-US"/>
              <a:pPr>
                <a:defRPr/>
              </a:pPr>
              <a:t>‹#›</a:t>
            </a:fld>
            <a:endParaRPr lang="en-US" altLang="en-US" dirty="0"/>
          </a:p>
        </p:txBody>
      </p:sp>
    </p:spTree>
    <p:extLst>
      <p:ext uri="{BB962C8B-B14F-4D97-AF65-F5344CB8AC3E}">
        <p14:creationId xmlns:p14="http://schemas.microsoft.com/office/powerpoint/2010/main" val="255379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876800"/>
          </a:xfrm>
        </p:spPr>
        <p:txBody>
          <a:bodyPr/>
          <a:lstStyle>
            <a:lvl1pPr>
              <a:defRPr b="0"/>
            </a:lvl1pPr>
            <a:lvl2pPr>
              <a:defRPr b="0" i="0" baseline="0">
                <a:solidFill>
                  <a:schemeClr val="tx1"/>
                </a:solidFill>
              </a:defRPr>
            </a:lvl2pPr>
          </a:lstStyle>
          <a:p>
            <a:pPr lvl="0"/>
            <a:r>
              <a:rPr lang="en-US" dirty="0"/>
              <a:t>Click to edit Master text styles</a:t>
            </a:r>
          </a:p>
          <a:p>
            <a:pPr lvl="1"/>
            <a:r>
              <a:rPr lang="en-US" dirty="0"/>
              <a:t>Subtopic</a:t>
            </a:r>
          </a:p>
          <a:p>
            <a:pPr lvl="1"/>
            <a:endParaRPr lang="en-US" dirty="0"/>
          </a:p>
        </p:txBody>
      </p:sp>
    </p:spTree>
    <p:extLst>
      <p:ext uri="{BB962C8B-B14F-4D97-AF65-F5344CB8AC3E}">
        <p14:creationId xmlns:p14="http://schemas.microsoft.com/office/powerpoint/2010/main" val="76268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572000"/>
          </a:xfrm>
        </p:spPr>
        <p:txBody>
          <a:bodyPr/>
          <a:lstStyle>
            <a:lvl2pPr>
              <a:defRPr b="0" i="0" baseline="0">
                <a:solidFill>
                  <a:schemeClr val="tx1"/>
                </a:solidFill>
              </a:defRPr>
            </a:lvl2pPr>
          </a:lstStyle>
          <a:p>
            <a:pPr lvl="0"/>
            <a:r>
              <a:rPr lang="en-US" dirty="0"/>
              <a:t>Click to edit Master text styles</a:t>
            </a:r>
          </a:p>
          <a:p>
            <a:pPr lvl="1"/>
            <a:r>
              <a:rPr lang="en-US" dirty="0"/>
              <a:t>Subtopic</a:t>
            </a:r>
          </a:p>
          <a:p>
            <a:pPr lvl="1"/>
            <a:endParaRPr lang="en-US" dirty="0"/>
          </a:p>
        </p:txBody>
      </p:sp>
      <p:sp>
        <p:nvSpPr>
          <p:cNvPr id="4" name="Title 1"/>
          <p:cNvSpPr>
            <a:spLocks noGrp="1"/>
          </p:cNvSpPr>
          <p:nvPr>
            <p:ph type="title"/>
          </p:nvPr>
        </p:nvSpPr>
        <p:spPr>
          <a:xfrm>
            <a:off x="457200" y="990600"/>
            <a:ext cx="8229600" cy="762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1697006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b="0" i="0" baseline="0">
                <a:solidFill>
                  <a:schemeClr val="tx1"/>
                </a:solidFill>
              </a:defRPr>
            </a:lvl2pPr>
          </a:lstStyle>
          <a:p>
            <a:pPr lvl="0"/>
            <a:r>
              <a:rPr lang="en-US" dirty="0"/>
              <a:t>Click to edit Master text styles</a:t>
            </a:r>
          </a:p>
          <a:p>
            <a:pPr lvl="1"/>
            <a:r>
              <a:rPr lang="en-US" dirty="0"/>
              <a:t>Subtopic</a:t>
            </a:r>
          </a:p>
          <a:p>
            <a:pPr lvl="1"/>
            <a:endParaRPr lang="en-US" dirty="0"/>
          </a:p>
        </p:txBody>
      </p:sp>
    </p:spTree>
    <p:extLst>
      <p:ext uri="{BB962C8B-B14F-4D97-AF65-F5344CB8AC3E}">
        <p14:creationId xmlns:p14="http://schemas.microsoft.com/office/powerpoint/2010/main" val="203907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lvl1pPr>
              <a:defRPr/>
            </a:lvl1pPr>
          </a:lstStyle>
          <a:p>
            <a:endParaRPr lang="en-US" dirty="0"/>
          </a:p>
        </p:txBody>
      </p:sp>
      <p:sp>
        <p:nvSpPr>
          <p:cNvPr id="3" name="Date Placeholder 2"/>
          <p:cNvSpPr>
            <a:spLocks noGrp="1"/>
          </p:cNvSpPr>
          <p:nvPr>
            <p:ph type="dt" sz="half" idx="10"/>
          </p:nvPr>
        </p:nvSpPr>
        <p:spPr/>
        <p:txBody>
          <a:bodyPr/>
          <a:lstStyle/>
          <a:p>
            <a:pPr>
              <a:defRPr/>
            </a:pPr>
            <a:fld id="{B588C902-A4A8-4714-8169-E49D043BB080}" type="datetimeFigureOut">
              <a:rPr lang="en-US" smtClean="0"/>
              <a:pPr>
                <a:defRPr/>
              </a:pPr>
              <a:t>12/13/2018</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05D5F5AC-7C2C-4493-B73D-72D7B534D508}" type="slidenum">
              <a:rPr lang="en-US" altLang="en-US" smtClean="0"/>
              <a:pPr/>
              <a:t>‹#›</a:t>
            </a:fld>
            <a:endParaRPr lang="en-US" altLang="en-US" dirty="0"/>
          </a:p>
        </p:txBody>
      </p:sp>
    </p:spTree>
    <p:extLst>
      <p:ext uri="{BB962C8B-B14F-4D97-AF65-F5344CB8AC3E}">
        <p14:creationId xmlns:p14="http://schemas.microsoft.com/office/powerpoint/2010/main" val="3507926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648200" y="1600200"/>
            <a:ext cx="4038600" cy="4525963"/>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7900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9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22D6576-0BE5-41A7-A9B1-717032FB4769}" type="datetimeFigureOut">
              <a:rPr lang="en-US"/>
              <a:pPr>
                <a:defRPr/>
              </a:pPr>
              <a:t>12/13/2018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7BA1EC19-11A4-4465-8025-4C73BE0C1F54}" type="slidenum">
              <a:rPr lang="en-US" altLang="en-US"/>
              <a:pPr>
                <a:defRPr/>
              </a:pPr>
              <a:t>‹#›</a:t>
            </a:fld>
            <a:endParaRPr lang="en-US" altLang="en-US" dirty="0"/>
          </a:p>
        </p:txBody>
      </p:sp>
      <p:grpSp>
        <p:nvGrpSpPr>
          <p:cNvPr id="1030" name="Group 13"/>
          <p:cNvGrpSpPr>
            <a:grpSpLocks/>
          </p:cNvGrpSpPr>
          <p:nvPr userDrawn="1"/>
        </p:nvGrpSpPr>
        <p:grpSpPr bwMode="auto">
          <a:xfrm>
            <a:off x="-3175" y="0"/>
            <a:ext cx="9147175" cy="6769100"/>
            <a:chOff x="0" y="0"/>
            <a:chExt cx="9147175" cy="6769100"/>
          </a:xfrm>
        </p:grpSpPr>
        <p:grpSp>
          <p:nvGrpSpPr>
            <p:cNvPr id="1031" name="Group 9"/>
            <p:cNvGrpSpPr>
              <a:grpSpLocks/>
            </p:cNvGrpSpPr>
            <p:nvPr userDrawn="1"/>
          </p:nvGrpSpPr>
          <p:grpSpPr bwMode="auto">
            <a:xfrm>
              <a:off x="0" y="0"/>
              <a:ext cx="9147175" cy="1006475"/>
              <a:chOff x="0" y="0"/>
              <a:chExt cx="9147175" cy="1006475"/>
            </a:xfrm>
          </p:grpSpPr>
          <p:sp>
            <p:nvSpPr>
              <p:cNvPr id="10" name="Rectangle 9"/>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035" name="TextBox 11"/>
              <p:cNvSpPr txBox="1">
                <a:spLocks noChangeArrowheads="1"/>
              </p:cNvSpPr>
              <p:nvPr userDrawn="1"/>
            </p:nvSpPr>
            <p:spPr bwMode="auto">
              <a:xfrm>
                <a:off x="1213834" y="103188"/>
                <a:ext cx="7924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dirty="0">
                    <a:solidFill>
                      <a:schemeClr val="bg1"/>
                    </a:solidFill>
                    <a:latin typeface="Century" panose="02040604050505020304" pitchFamily="18" charset="0"/>
                  </a:rPr>
                  <a:t>Mike Meyers’ CompTIA Network+</a:t>
                </a:r>
                <a:r>
                  <a:rPr lang="en-US" altLang="en-US" sz="2200" baseline="30000" dirty="0">
                    <a:solidFill>
                      <a:schemeClr val="bg1"/>
                    </a:solidFill>
                    <a:latin typeface="Century" panose="02040604050505020304" pitchFamily="18" charset="0"/>
                  </a:rPr>
                  <a:t>®</a:t>
                </a:r>
                <a:r>
                  <a:rPr lang="en-US" altLang="en-US" sz="2200" dirty="0">
                    <a:solidFill>
                      <a:schemeClr val="bg1"/>
                    </a:solidFill>
                    <a:latin typeface="Century" panose="02040604050505020304" pitchFamily="18" charset="0"/>
                  </a:rPr>
                  <a:t> Guide to Managing and Troubleshooting Networks, Fifth Edition (Exam N10-007</a:t>
                </a:r>
                <a:r>
                  <a:rPr lang="en-US" altLang="en-US" sz="2400" dirty="0">
                    <a:solidFill>
                      <a:schemeClr val="bg1"/>
                    </a:solidFill>
                    <a:latin typeface="Century" panose="02040604050505020304" pitchFamily="18" charset="0"/>
                  </a:rPr>
                  <a:t>)</a:t>
                </a:r>
              </a:p>
            </p:txBody>
          </p:sp>
        </p:grpSp>
        <p:sp>
          <p:nvSpPr>
            <p:cNvPr id="9" name="TextBox 8"/>
            <p:cNvSpPr txBox="1"/>
            <p:nvPr userDrawn="1"/>
          </p:nvSpPr>
          <p:spPr>
            <a:xfrm>
              <a:off x="0" y="6553200"/>
              <a:ext cx="9144000" cy="215900"/>
            </a:xfrm>
            <a:prstGeom prst="rect">
              <a:avLst/>
            </a:prstGeom>
            <a:solidFill>
              <a:schemeClr val="accent2">
                <a:lumMod val="75000"/>
              </a:schemeClr>
            </a:solidFill>
          </p:spPr>
          <p:txBody>
            <a:bodyPr>
              <a:spAutoFit/>
            </a:bodyPr>
            <a:lstStyle/>
            <a:p>
              <a:pPr eaLnBrk="1" hangingPunct="1">
                <a:defRPr/>
              </a:pPr>
              <a:r>
                <a:rPr lang="en-US" sz="800" dirty="0">
                  <a:solidFill>
                    <a:schemeClr val="bg1"/>
                  </a:solidFill>
                  <a:latin typeface="Arial" charset="0"/>
                  <a:cs typeface="Arial" charset="0"/>
                </a:rPr>
                <a:t>Copyright © 2018 by McGraw-Hill Education. All rights reserved.</a:t>
              </a:r>
            </a:p>
          </p:txBody>
        </p:sp>
      </p:grpSp>
      <p:pic>
        <p:nvPicPr>
          <p:cNvPr id="3" name="Picture 2">
            <a:extLst>
              <a:ext uri="{FF2B5EF4-FFF2-40B4-BE49-F238E27FC236}">
                <a16:creationId xmlns="" xmlns:a16="http://schemas.microsoft.com/office/drawing/2014/main" id="{9C188617-53FB-476E-81E3-48BD7E50B81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175" y="0"/>
            <a:ext cx="1213834" cy="1006475"/>
          </a:xfrm>
          <a:prstGeom prst="rect">
            <a:avLst/>
          </a:prstGeom>
        </p:spPr>
      </p:pic>
    </p:spTree>
    <p:extLst>
      <p:ext uri="{BB962C8B-B14F-4D97-AF65-F5344CB8AC3E}">
        <p14:creationId xmlns:p14="http://schemas.microsoft.com/office/powerpoint/2010/main" val="2762449253"/>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1358247"/>
            <a:ext cx="7772400" cy="851553"/>
          </a:xfrm>
        </p:spPr>
        <p:txBody>
          <a:bodyPr/>
          <a:lstStyle/>
          <a:p>
            <a:r>
              <a:rPr lang="en-US" altLang="en-US" sz="4400" dirty="0"/>
              <a:t>TCP/IP Basics</a:t>
            </a:r>
          </a:p>
        </p:txBody>
      </p:sp>
      <p:pic>
        <p:nvPicPr>
          <p:cNvPr id="13316" name="Picture 4" descr="&quot;&quot;"/>
          <p:cNvPicPr>
            <a:picLocks noChangeAspect="1" noChangeArrowheads="1"/>
          </p:cNvPicPr>
          <p:nvPr/>
        </p:nvPicPr>
        <p:blipFill>
          <a:blip r:embed="rId3"/>
          <a:srcRect/>
          <a:stretch>
            <a:fillRect/>
          </a:stretch>
        </p:blipFill>
        <p:spPr bwMode="auto">
          <a:xfrm>
            <a:off x="2647950" y="2342577"/>
            <a:ext cx="3848100" cy="2534223"/>
          </a:xfrm>
          <a:prstGeom prst="rect">
            <a:avLst/>
          </a:prstGeom>
          <a:noFill/>
          <a:effectLst>
            <a:outerShdw blurRad="50800" dist="38100" dir="2700000" algn="tl" rotWithShape="0">
              <a:prstClr val="black">
                <a:alpha val="40000"/>
              </a:prstClr>
            </a:outerShdw>
          </a:effectLst>
        </p:spPr>
      </p:pic>
      <p:sp>
        <p:nvSpPr>
          <p:cNvPr id="9219" name="Rectangle 3"/>
          <p:cNvSpPr>
            <a:spLocks noGrp="1" noChangeArrowheads="1"/>
          </p:cNvSpPr>
          <p:nvPr>
            <p:ph type="subTitle" idx="1"/>
          </p:nvPr>
        </p:nvSpPr>
        <p:spPr/>
        <p:txBody>
          <a:bodyPr/>
          <a:lstStyle/>
          <a:p>
            <a:r>
              <a:rPr lang="en-US" alt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IP Packet (1 of 2)</a:t>
            </a:r>
          </a:p>
        </p:txBody>
      </p:sp>
      <p:sp>
        <p:nvSpPr>
          <p:cNvPr id="19459" name="Rectangle 3"/>
          <p:cNvSpPr>
            <a:spLocks noGrp="1" noChangeArrowheads="1"/>
          </p:cNvSpPr>
          <p:nvPr>
            <p:ph idx="1"/>
          </p:nvPr>
        </p:nvSpPr>
        <p:spPr/>
        <p:txBody>
          <a:bodyPr/>
          <a:lstStyle/>
          <a:p>
            <a:r>
              <a:rPr lang="en-US" altLang="en-US" dirty="0"/>
              <a:t>Parts of an IP packet fit perfectly into layers of the TCP/IP model</a:t>
            </a:r>
          </a:p>
          <a:p>
            <a:r>
              <a:rPr lang="en-US" altLang="en-US" dirty="0"/>
              <a:t>Header for a higher layer is part of the data for a lower layer</a:t>
            </a:r>
          </a:p>
          <a:p>
            <a:pPr lvl="1"/>
            <a:r>
              <a:rPr lang="en-US" altLang="en-US" dirty="0"/>
              <a:t>Example: a packet’s payload can be a TCP segment that consists of data from the layers above and a sequence number</a:t>
            </a:r>
          </a:p>
          <a:p>
            <a:pPr lvl="1"/>
            <a:endParaRPr lang="en-US" altLang="en-US" dirty="0"/>
          </a:p>
          <a:p>
            <a:pPr lvl="1"/>
            <a:endParaRPr lang="en-US" altLang="en-US"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CIDR: Subnetting in the Real World</a:t>
            </a:r>
            <a:br>
              <a:rPr lang="en-US" dirty="0"/>
            </a:br>
            <a:endParaRPr lang="en-US" dirty="0"/>
          </a:p>
        </p:txBody>
      </p:sp>
      <p:sp>
        <p:nvSpPr>
          <p:cNvPr id="68610" name="Rectangle 3"/>
          <p:cNvSpPr>
            <a:spLocks noGrp="1" noChangeArrowheads="1"/>
          </p:cNvSpPr>
          <p:nvPr>
            <p:ph idx="1"/>
          </p:nvPr>
        </p:nvSpPr>
        <p:spPr/>
        <p:txBody>
          <a:bodyPr/>
          <a:lstStyle/>
          <a:p>
            <a:r>
              <a:rPr lang="en-US" dirty="0"/>
              <a:t>Two situations in which subnetting takes place</a:t>
            </a:r>
          </a:p>
          <a:p>
            <a:pPr lvl="1"/>
            <a:r>
              <a:rPr lang="en-US" dirty="0"/>
              <a:t>ISPs receive network blocks from IANA and subnet for customers</a:t>
            </a:r>
          </a:p>
          <a:p>
            <a:pPr lvl="1"/>
            <a:r>
              <a:rPr lang="en-US" dirty="0"/>
              <a:t>Very large customers take subnets from ISPs and make their own subnets</a:t>
            </a:r>
          </a:p>
          <a:p>
            <a:pPr lvl="1"/>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Why Learn Subnetting?</a:t>
            </a:r>
            <a:br>
              <a:rPr lang="en-US" altLang="en-US" dirty="0"/>
            </a:br>
            <a:endParaRPr lang="en-US" dirty="0"/>
          </a:p>
        </p:txBody>
      </p:sp>
      <p:sp>
        <p:nvSpPr>
          <p:cNvPr id="116738" name="Rectangle 3"/>
          <p:cNvSpPr>
            <a:spLocks noGrp="1" noChangeArrowheads="1"/>
          </p:cNvSpPr>
          <p:nvPr>
            <p:ph idx="1"/>
          </p:nvPr>
        </p:nvSpPr>
        <p:spPr/>
        <p:txBody>
          <a:bodyPr/>
          <a:lstStyle/>
          <a:p>
            <a:r>
              <a:rPr lang="en-US" altLang="en-US" dirty="0"/>
              <a:t>The CompTIA Network+ exam requires it</a:t>
            </a:r>
          </a:p>
          <a:p>
            <a:r>
              <a:rPr lang="en-US" altLang="en-US" dirty="0"/>
              <a:t>There is a good chance you will contact an ISP and get CIDR addresses</a:t>
            </a:r>
          </a:p>
          <a:p>
            <a:pPr lvl="1"/>
            <a:r>
              <a:rPr lang="en-US" altLang="en-US" dirty="0"/>
              <a:t>Think of subnets in terms of CIDR values like </a:t>
            </a:r>
            <a:br>
              <a:rPr lang="en-US" altLang="en-US" dirty="0"/>
            </a:br>
            <a:r>
              <a:rPr lang="en-US" altLang="en-US" dirty="0"/>
              <a:t>/10, /22, /26, and so on</a:t>
            </a:r>
          </a:p>
          <a:p>
            <a:r>
              <a:rPr lang="en-US" altLang="en-US" dirty="0"/>
              <a:t>More advanced IT certifications (Cisco, Microsoft, and so on) require this knowledge</a:t>
            </a:r>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IP Address Assignment</a:t>
            </a:r>
          </a:p>
        </p:txBody>
      </p:sp>
    </p:spTree>
    <p:extLst>
      <p:ext uri="{BB962C8B-B14F-4D97-AF65-F5344CB8AC3E}">
        <p14:creationId xmlns:p14="http://schemas.microsoft.com/office/powerpoint/2010/main" val="24779286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610600" cy="762000"/>
          </a:xfrm>
        </p:spPr>
        <p:txBody>
          <a:bodyPr/>
          <a:lstStyle/>
          <a:p>
            <a:r>
              <a:rPr lang="en-US" dirty="0"/>
              <a:t>Giving a Computer an IP Address</a:t>
            </a:r>
          </a:p>
        </p:txBody>
      </p:sp>
      <p:sp>
        <p:nvSpPr>
          <p:cNvPr id="68610" name="Rectangle 3"/>
          <p:cNvSpPr>
            <a:spLocks noGrp="1" noChangeArrowheads="1"/>
          </p:cNvSpPr>
          <p:nvPr>
            <p:ph idx="1"/>
          </p:nvPr>
        </p:nvSpPr>
        <p:spPr/>
        <p:txBody>
          <a:bodyPr/>
          <a:lstStyle/>
          <a:p>
            <a:r>
              <a:rPr lang="en-US" dirty="0"/>
              <a:t>Static addressing</a:t>
            </a:r>
          </a:p>
          <a:p>
            <a:pPr lvl="1"/>
            <a:r>
              <a:rPr lang="en-US" dirty="0"/>
              <a:t>Type in all the information</a:t>
            </a:r>
          </a:p>
          <a:p>
            <a:r>
              <a:rPr lang="en-US" dirty="0"/>
              <a:t>Dynamic addressing</a:t>
            </a:r>
          </a:p>
          <a:p>
            <a:pPr lvl="1"/>
            <a:r>
              <a:rPr lang="en-US" dirty="0"/>
              <a:t>Server automatically passes out IP information to systems as they connect to the network</a:t>
            </a:r>
          </a:p>
          <a:p>
            <a:endParaRPr lang="en-US" dirty="0"/>
          </a:p>
          <a:p>
            <a:endParaRPr lang="en-US" dirty="0"/>
          </a:p>
          <a:p>
            <a:pPr lvl="1"/>
            <a:endParaRPr lang="en-US" dirty="0"/>
          </a:p>
          <a:p>
            <a:pPr lvl="1"/>
            <a:endParaRPr lang="en-US" dirty="0"/>
          </a:p>
          <a:p>
            <a:pPr lvl="1"/>
            <a:endParaRPr lang="en-US"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IP Addressing (1 of 2) </a:t>
            </a:r>
            <a:br>
              <a:rPr lang="en-US" dirty="0"/>
            </a:br>
            <a:endParaRPr lang="en-US" dirty="0"/>
          </a:p>
        </p:txBody>
      </p:sp>
      <p:sp>
        <p:nvSpPr>
          <p:cNvPr id="68610" name="Rectangle 3"/>
          <p:cNvSpPr>
            <a:spLocks noGrp="1" noChangeArrowheads="1"/>
          </p:cNvSpPr>
          <p:nvPr>
            <p:ph idx="1"/>
          </p:nvPr>
        </p:nvSpPr>
        <p:spPr/>
        <p:txBody>
          <a:bodyPr/>
          <a:lstStyle/>
          <a:p>
            <a:r>
              <a:rPr lang="en-US" dirty="0"/>
              <a:t>Class C network block for 197.156.4.0/24</a:t>
            </a:r>
          </a:p>
          <a:p>
            <a:pPr lvl="1"/>
            <a:r>
              <a:rPr lang="en-US" dirty="0"/>
              <a:t>You can do whatever you want with your own network ID</a:t>
            </a:r>
          </a:p>
          <a:p>
            <a:pPr lvl="1">
              <a:spcBef>
                <a:spcPts val="0"/>
              </a:spcBef>
            </a:pPr>
            <a:r>
              <a:rPr lang="en-US" dirty="0"/>
              <a:t>Use a legitimate IP address and subnet mask for the network ID</a:t>
            </a:r>
          </a:p>
          <a:p>
            <a:pPr lvl="1">
              <a:spcBef>
                <a:spcPts val="0"/>
              </a:spcBef>
            </a:pPr>
            <a:r>
              <a:rPr lang="en-US" dirty="0"/>
              <a:t>Every IP address must be unique</a:t>
            </a:r>
          </a:p>
          <a:p>
            <a:pPr lvl="1">
              <a:spcBef>
                <a:spcPts val="0"/>
              </a:spcBef>
            </a:pPr>
            <a:r>
              <a:rPr lang="en-US" dirty="0"/>
              <a:t>You do not have to use the numbers in order</a:t>
            </a:r>
          </a:p>
          <a:p>
            <a:pPr lvl="1">
              <a:spcBef>
                <a:spcPts val="0"/>
              </a:spcBef>
            </a:pPr>
            <a:r>
              <a:rPr lang="en-US" dirty="0"/>
              <a:t>You do not have to use 197.156.4.1 as the default gateway</a:t>
            </a:r>
          </a:p>
          <a:p>
            <a:pPr lvl="2"/>
            <a:endParaRPr lang="en-US" dirty="0"/>
          </a:p>
          <a:p>
            <a:pPr lvl="3"/>
            <a:endParaRPr lang="en-US" dirty="0"/>
          </a:p>
          <a:p>
            <a:pPr lvl="2"/>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990600"/>
            <a:ext cx="8610600" cy="762000"/>
          </a:xfrm>
        </p:spPr>
        <p:txBody>
          <a:bodyPr/>
          <a:lstStyle/>
          <a:p>
            <a:r>
              <a:rPr lang="en-US" dirty="0">
                <a:solidFill>
                  <a:prstClr val="black"/>
                </a:solidFill>
              </a:rPr>
              <a:t>Static IP Addressing </a:t>
            </a:r>
            <a:r>
              <a:rPr lang="en-US" dirty="0"/>
              <a:t>(2 of 2)</a:t>
            </a:r>
          </a:p>
        </p:txBody>
      </p:sp>
      <p:pic>
        <p:nvPicPr>
          <p:cNvPr id="121859" name="Picture 2" descr="Image shows a small four-node networ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2362200"/>
            <a:ext cx="4000500" cy="304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Rectangle 3"/>
          <p:cNvSpPr>
            <a:spLocks noGrp="1" noChangeArrowheads="1"/>
          </p:cNvSpPr>
          <p:nvPr>
            <p:ph idx="1"/>
          </p:nvPr>
        </p:nvSpPr>
        <p:spPr>
          <a:xfrm>
            <a:off x="2495550" y="5634416"/>
            <a:ext cx="4038600" cy="762000"/>
          </a:xfrm>
        </p:spPr>
        <p:txBody>
          <a:bodyPr/>
          <a:lstStyle/>
          <a:p>
            <a:pPr marL="0" indent="0">
              <a:buNone/>
            </a:pPr>
            <a:r>
              <a:rPr lang="en-US" altLang="en-US" sz="2400" dirty="0"/>
              <a:t>Figure 6.40   A small network</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219200"/>
          </a:xfrm>
        </p:spPr>
        <p:txBody>
          <a:bodyPr/>
          <a:lstStyle/>
          <a:p>
            <a:r>
              <a:rPr lang="en-US" dirty="0"/>
              <a:t>Static IP Addressing: Common Principles (1 of 5)</a:t>
            </a:r>
          </a:p>
        </p:txBody>
      </p:sp>
      <p:sp>
        <p:nvSpPr>
          <p:cNvPr id="122882" name="Rectangle 3"/>
          <p:cNvSpPr>
            <a:spLocks noGrp="1" noChangeArrowheads="1"/>
          </p:cNvSpPr>
          <p:nvPr>
            <p:ph idx="1"/>
          </p:nvPr>
        </p:nvSpPr>
        <p:spPr>
          <a:xfrm>
            <a:off x="457200" y="2209800"/>
            <a:ext cx="8229600" cy="4343400"/>
          </a:xfrm>
        </p:spPr>
        <p:txBody>
          <a:bodyPr/>
          <a:lstStyle/>
          <a:p>
            <a:r>
              <a:rPr lang="en-US" altLang="en-US" dirty="0"/>
              <a:t>Give the default gateway the first host IP address in the network ID</a:t>
            </a:r>
          </a:p>
          <a:p>
            <a:pPr lvl="1"/>
            <a:r>
              <a:rPr lang="en-US" altLang="en-US" dirty="0"/>
              <a:t>Try to use the IP addresses in some kind of sequential order</a:t>
            </a:r>
          </a:p>
          <a:p>
            <a:pPr lvl="1">
              <a:spcBef>
                <a:spcPts val="0"/>
              </a:spcBef>
            </a:pPr>
            <a:r>
              <a:rPr lang="en-US" altLang="en-US" dirty="0"/>
              <a:t>Try to separate servers from clients</a:t>
            </a:r>
          </a:p>
          <a:p>
            <a:pPr lvl="2"/>
            <a:r>
              <a:rPr lang="en-US" altLang="en-US" dirty="0"/>
              <a:t>Servers host addresses: 197.156.4.10 to 197.156.4.19</a:t>
            </a:r>
          </a:p>
          <a:p>
            <a:pPr lvl="2">
              <a:spcBef>
                <a:spcPts val="0"/>
              </a:spcBef>
            </a:pPr>
            <a:r>
              <a:rPr lang="en-US" altLang="en-US" dirty="0"/>
              <a:t>Client host addresses: 197.156.4.200 to 197.156.4.254</a:t>
            </a:r>
          </a:p>
          <a:p>
            <a:r>
              <a:rPr lang="en-US" altLang="en-US" dirty="0"/>
              <a:t>Write down whatever you do so the person who comes after you understands</a:t>
            </a:r>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IP Addressing: Common Principles (2 of 5) </a:t>
            </a:r>
          </a:p>
        </p:txBody>
      </p:sp>
      <p:sp>
        <p:nvSpPr>
          <p:cNvPr id="123906" name="Rectangle 3"/>
          <p:cNvSpPr>
            <a:spLocks noGrp="1" noChangeArrowheads="1"/>
          </p:cNvSpPr>
          <p:nvPr>
            <p:ph idx="1"/>
          </p:nvPr>
        </p:nvSpPr>
        <p:spPr>
          <a:xfrm>
            <a:off x="457200" y="2209800"/>
            <a:ext cx="8229600" cy="4191000"/>
          </a:xfrm>
        </p:spPr>
        <p:txBody>
          <a:bodyPr/>
          <a:lstStyle/>
          <a:p>
            <a:r>
              <a:rPr lang="en-US" altLang="en-US" dirty="0"/>
              <a:t>Give each computer an IP address, subnet mask, and default gateway</a:t>
            </a:r>
          </a:p>
          <a:p>
            <a:pPr lvl="1"/>
            <a:r>
              <a:rPr lang="en-US" altLang="en-US" dirty="0"/>
              <a:t>Windows: Internet Protocol Version 4 (TCP/IPv4) Properties dialog box</a:t>
            </a:r>
          </a:p>
          <a:p>
            <a:pPr lvl="1">
              <a:spcBef>
                <a:spcPts val="0"/>
              </a:spcBef>
            </a:pPr>
            <a:r>
              <a:rPr lang="en-US" altLang="en-US" dirty="0"/>
              <a:t>macOS: Network utility in System Preferences</a:t>
            </a:r>
          </a:p>
          <a:p>
            <a:pPr lvl="1">
              <a:spcBef>
                <a:spcPts val="0"/>
              </a:spcBef>
            </a:pPr>
            <a:r>
              <a:rPr lang="en-US" altLang="en-US" dirty="0"/>
              <a:t>UNIX/Linux: ifconfig  command from the command line: address will be lost upon reboot</a:t>
            </a:r>
          </a:p>
          <a:p>
            <a:pPr lvl="1">
              <a:spcBef>
                <a:spcPts val="0"/>
              </a:spcBef>
            </a:pPr>
            <a:r>
              <a:rPr lang="en-US" altLang="en-US" dirty="0"/>
              <a:t>Network Configuration program in Ubuntu Linux distro</a:t>
            </a:r>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IP Addressing: Common Principles (3 of 5)</a:t>
            </a:r>
          </a:p>
        </p:txBody>
      </p:sp>
      <p:pic>
        <p:nvPicPr>
          <p:cNvPr id="2" name="Picture 1" descr="Image displays static IP information being entered in the Windows Internet Protocol Version 4 (TCP/IPv4) Properties dialo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515794"/>
            <a:ext cx="2482813" cy="2970606"/>
          </a:xfrm>
          <a:prstGeom prst="rect">
            <a:avLst/>
          </a:prstGeom>
        </p:spPr>
      </p:pic>
      <p:sp>
        <p:nvSpPr>
          <p:cNvPr id="124930" name="Rectangle 3"/>
          <p:cNvSpPr>
            <a:spLocks noGrp="1" noChangeArrowheads="1"/>
          </p:cNvSpPr>
          <p:nvPr>
            <p:ph idx="1"/>
          </p:nvPr>
        </p:nvSpPr>
        <p:spPr>
          <a:xfrm>
            <a:off x="1143000" y="5523306"/>
            <a:ext cx="7010400" cy="838200"/>
          </a:xfrm>
        </p:spPr>
        <p:txBody>
          <a:bodyPr/>
          <a:lstStyle/>
          <a:p>
            <a:pPr marL="0" indent="0">
              <a:buNone/>
            </a:pPr>
            <a:r>
              <a:rPr lang="en-US" altLang="en-US" sz="2400" dirty="0"/>
              <a:t>Figure 6.41   Entering static IP information in Windows Internet Protocol Version 4 (TCP/IPv4) Properties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IP Addressing: Common Principles (4 of 5)</a:t>
            </a:r>
          </a:p>
        </p:txBody>
      </p:sp>
      <p:pic>
        <p:nvPicPr>
          <p:cNvPr id="2" name="Picture 1" descr="Image displays static IP information being entered in the macOS Network util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514600"/>
            <a:ext cx="3200400" cy="2783163"/>
          </a:xfrm>
          <a:prstGeom prst="rect">
            <a:avLst/>
          </a:prstGeom>
        </p:spPr>
      </p:pic>
      <p:sp>
        <p:nvSpPr>
          <p:cNvPr id="125955" name="Rectangle 3"/>
          <p:cNvSpPr>
            <a:spLocks noGrp="1" noChangeArrowheads="1"/>
          </p:cNvSpPr>
          <p:nvPr>
            <p:ph idx="1"/>
          </p:nvPr>
        </p:nvSpPr>
        <p:spPr>
          <a:xfrm>
            <a:off x="1866900" y="5297763"/>
            <a:ext cx="5410200" cy="914061"/>
          </a:xfrm>
        </p:spPr>
        <p:txBody>
          <a:bodyPr/>
          <a:lstStyle/>
          <a:p>
            <a:pPr marL="0" indent="0">
              <a:buNone/>
            </a:pPr>
            <a:r>
              <a:rPr lang="en-US" altLang="en-US" sz="2400" dirty="0"/>
              <a:t>Figure 6.42   Entering static IP information </a:t>
            </a:r>
          </a:p>
          <a:p>
            <a:pPr marL="0" indent="0">
              <a:buNone/>
            </a:pPr>
            <a:r>
              <a:rPr lang="en-US" altLang="en-US" sz="2400" dirty="0"/>
              <a:t>in the macOS Network utility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IP Packet (2 of 2)</a:t>
            </a:r>
          </a:p>
        </p:txBody>
      </p:sp>
      <p:pic>
        <p:nvPicPr>
          <p:cNvPr id="20483" name="Picture 1" descr="Image illustrates that an IP packet consist of a series of nested headers with dat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0963" y="2376351"/>
            <a:ext cx="676207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3"/>
          <p:cNvSpPr>
            <a:spLocks noGrp="1" noChangeArrowheads="1"/>
          </p:cNvSpPr>
          <p:nvPr>
            <p:ph idx="1"/>
          </p:nvPr>
        </p:nvSpPr>
        <p:spPr>
          <a:xfrm>
            <a:off x="457200" y="4716735"/>
            <a:ext cx="8229600" cy="762000"/>
          </a:xfrm>
        </p:spPr>
        <p:txBody>
          <a:bodyPr/>
          <a:lstStyle/>
          <a:p>
            <a:pPr algn="ctr">
              <a:buFontTx/>
              <a:buNone/>
            </a:pPr>
            <a:r>
              <a:rPr lang="en-US" altLang="en-US" sz="2400" dirty="0"/>
              <a:t>Figure 6.3   IP packet showing headers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Static IP Addressing: Common Principles (5 of 5) </a:t>
            </a:r>
          </a:p>
        </p:txBody>
      </p:sp>
      <p:pic>
        <p:nvPicPr>
          <p:cNvPr id="2" name="Picture 1" descr="Image shows the Network Configuration utility in Ubuntu Linux distr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435212"/>
            <a:ext cx="3247292" cy="3355988"/>
          </a:xfrm>
          <a:prstGeom prst="rect">
            <a:avLst/>
          </a:prstGeom>
        </p:spPr>
      </p:pic>
      <p:sp>
        <p:nvSpPr>
          <p:cNvPr id="128002" name="Rectangle 3"/>
          <p:cNvSpPr>
            <a:spLocks noGrp="1" noChangeArrowheads="1"/>
          </p:cNvSpPr>
          <p:nvPr>
            <p:ph idx="1"/>
          </p:nvPr>
        </p:nvSpPr>
        <p:spPr>
          <a:xfrm>
            <a:off x="1356946" y="5791200"/>
            <a:ext cx="6629400" cy="533400"/>
          </a:xfrm>
        </p:spPr>
        <p:txBody>
          <a:bodyPr/>
          <a:lstStyle/>
          <a:p>
            <a:pPr marL="0" indent="0">
              <a:buNone/>
            </a:pPr>
            <a:r>
              <a:rPr lang="en-US" altLang="en-US" sz="2400" dirty="0"/>
              <a:t>Figure 6.43   Ubuntu’s Network Configuration utility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Verifying with </a:t>
            </a:r>
            <a:r>
              <a:rPr lang="en-US" altLang="en-US" dirty="0"/>
              <a:t>ping (1 of 2)</a:t>
            </a:r>
            <a:endParaRPr lang="en-US" dirty="0"/>
          </a:p>
        </p:txBody>
      </p:sp>
      <p:sp>
        <p:nvSpPr>
          <p:cNvPr id="129026" name="Rectangle 3"/>
          <p:cNvSpPr>
            <a:spLocks noGrp="1" noChangeArrowheads="1"/>
          </p:cNvSpPr>
          <p:nvPr>
            <p:ph idx="1"/>
          </p:nvPr>
        </p:nvSpPr>
        <p:spPr/>
        <p:txBody>
          <a:bodyPr/>
          <a:lstStyle/>
          <a:p>
            <a:r>
              <a:rPr lang="en-US" altLang="en-US" dirty="0"/>
              <a:t>Always verify with the ping command</a:t>
            </a:r>
          </a:p>
          <a:p>
            <a:r>
              <a:rPr lang="en-US" altLang="en-US" dirty="0"/>
              <a:t>If the ping is not successful</a:t>
            </a:r>
          </a:p>
          <a:p>
            <a:pPr lvl="1"/>
            <a:r>
              <a:rPr lang="en-US" altLang="en-US" dirty="0"/>
              <a:t>Check your IP settings</a:t>
            </a:r>
          </a:p>
          <a:p>
            <a:pPr lvl="1"/>
            <a:r>
              <a:rPr lang="en-US" altLang="en-US" dirty="0"/>
              <a:t>Check connections, driver, and so on</a:t>
            </a:r>
          </a:p>
          <a:p>
            <a:r>
              <a:rPr lang="en-US" altLang="en-US" dirty="0"/>
              <a:t>Static addressing is still used for most critical systems</a:t>
            </a:r>
          </a:p>
          <a:p>
            <a:r>
              <a:rPr lang="en-US" altLang="en-US" dirty="0"/>
              <a:t>Most systems today use dynamic IP addressing</a:t>
            </a:r>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Verifying with ping (2 of 2)</a:t>
            </a:r>
          </a:p>
        </p:txBody>
      </p:sp>
      <p:pic>
        <p:nvPicPr>
          <p:cNvPr id="2" name="Picture 1" descr="Image shows a successful and unsuccessful ping in the Command Prompt window.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014" y="2057400"/>
            <a:ext cx="4114800" cy="2933556"/>
          </a:xfrm>
          <a:prstGeom prst="rect">
            <a:avLst/>
          </a:prstGeom>
        </p:spPr>
      </p:pic>
      <p:sp>
        <p:nvSpPr>
          <p:cNvPr id="130050" name="Rectangle 3"/>
          <p:cNvSpPr>
            <a:spLocks noGrp="1" noChangeArrowheads="1"/>
          </p:cNvSpPr>
          <p:nvPr>
            <p:ph idx="1"/>
          </p:nvPr>
        </p:nvSpPr>
        <p:spPr>
          <a:xfrm>
            <a:off x="2046514" y="4953000"/>
            <a:ext cx="5257800" cy="609600"/>
          </a:xfrm>
        </p:spPr>
        <p:txBody>
          <a:bodyPr/>
          <a:lstStyle/>
          <a:p>
            <a:pPr marL="0" indent="0">
              <a:buNone/>
            </a:pPr>
            <a:r>
              <a:rPr lang="en-US" altLang="en-US" sz="2400" dirty="0"/>
              <a:t>Figure 6.44   Two pings (successful ping on top, unsuccessful ping on bottom)</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Dynamic IP Addressing (1 of 2)</a:t>
            </a:r>
            <a:br>
              <a:rPr lang="en-US" altLang="en-US" dirty="0"/>
            </a:br>
            <a:endParaRPr lang="en-US" dirty="0"/>
          </a:p>
        </p:txBody>
      </p:sp>
      <p:sp>
        <p:nvSpPr>
          <p:cNvPr id="131074" name="Rectangle 3"/>
          <p:cNvSpPr>
            <a:spLocks noGrp="1" noChangeArrowheads="1"/>
          </p:cNvSpPr>
          <p:nvPr>
            <p:ph idx="1"/>
          </p:nvPr>
        </p:nvSpPr>
        <p:spPr/>
        <p:txBody>
          <a:bodyPr/>
          <a:lstStyle/>
          <a:p>
            <a:r>
              <a:rPr lang="en-US" altLang="en-US" dirty="0"/>
              <a:t>Dynamic Host Configuration Protocol (DHCP) automatically assigns an IP address when a computer connects to the network</a:t>
            </a:r>
          </a:p>
          <a:p>
            <a:r>
              <a:rPr lang="en-US" altLang="en-US" dirty="0"/>
              <a:t>DHCP process</a:t>
            </a:r>
          </a:p>
          <a:p>
            <a:pPr lvl="1"/>
            <a:r>
              <a:rPr lang="en-US" altLang="en-US" dirty="0"/>
              <a:t>A computer is configured to use DHCP</a:t>
            </a:r>
          </a:p>
          <a:p>
            <a:pPr lvl="1"/>
            <a:r>
              <a:rPr lang="en-US" altLang="en-US" dirty="0"/>
              <a:t>Every OS has a method to tell a computer to use DHCP</a:t>
            </a:r>
          </a:p>
          <a:p>
            <a:pPr lvl="1"/>
            <a:endParaRPr lang="en-US" altLang="en-US" dirty="0"/>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IP Addressing (2 of 2)</a:t>
            </a:r>
            <a:br>
              <a:rPr lang="en-US" dirty="0"/>
            </a:br>
            <a:endParaRPr lang="en-US" dirty="0"/>
          </a:p>
        </p:txBody>
      </p:sp>
      <p:pic>
        <p:nvPicPr>
          <p:cNvPr id="2" name="Picture 1" descr="Image illustrates a user setting up for DHC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783092"/>
            <a:ext cx="3352800" cy="4011518"/>
          </a:xfrm>
          <a:prstGeom prst="rect">
            <a:avLst/>
          </a:prstGeom>
        </p:spPr>
      </p:pic>
      <p:sp>
        <p:nvSpPr>
          <p:cNvPr id="132098" name="Rectangle 3"/>
          <p:cNvSpPr>
            <a:spLocks noGrp="1" noChangeArrowheads="1"/>
          </p:cNvSpPr>
          <p:nvPr>
            <p:ph idx="1"/>
          </p:nvPr>
        </p:nvSpPr>
        <p:spPr>
          <a:xfrm>
            <a:off x="0" y="5825102"/>
            <a:ext cx="9144000" cy="538134"/>
          </a:xfrm>
        </p:spPr>
        <p:txBody>
          <a:bodyPr/>
          <a:lstStyle/>
          <a:p>
            <a:pPr marL="0" indent="0" algn="ctr">
              <a:buNone/>
            </a:pPr>
            <a:r>
              <a:rPr lang="en-US" altLang="en-US" sz="2400" dirty="0"/>
              <a:t>Figure 6.49   Setting up for DHCP</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How DHCP Works (1 of 5)</a:t>
            </a:r>
            <a:br>
              <a:rPr lang="en-US" altLang="en-US" dirty="0"/>
            </a:br>
            <a:endParaRPr lang="en-US" dirty="0"/>
          </a:p>
        </p:txBody>
      </p:sp>
      <p:sp>
        <p:nvSpPr>
          <p:cNvPr id="133122" name="Rectangle 3"/>
          <p:cNvSpPr>
            <a:spLocks noGrp="1" noChangeArrowheads="1"/>
          </p:cNvSpPr>
          <p:nvPr>
            <p:ph idx="1"/>
          </p:nvPr>
        </p:nvSpPr>
        <p:spPr/>
        <p:txBody>
          <a:bodyPr/>
          <a:lstStyle/>
          <a:p>
            <a:r>
              <a:rPr lang="en-US" altLang="en-US" dirty="0"/>
              <a:t>The DHCP server is configured to pass out IP addresses to DHCP clients</a:t>
            </a:r>
          </a:p>
          <a:p>
            <a:pPr lvl="1"/>
            <a:r>
              <a:rPr lang="en-US" altLang="en-US" dirty="0"/>
              <a:t>Scope = range of IP addresses</a:t>
            </a:r>
          </a:p>
          <a:p>
            <a:pPr lvl="1"/>
            <a:r>
              <a:rPr lang="en-US" altLang="en-US" dirty="0"/>
              <a:t>Subnet mask for scope</a:t>
            </a:r>
          </a:p>
          <a:p>
            <a:pPr lvl="1"/>
            <a:r>
              <a:rPr lang="en-US" altLang="en-US" dirty="0"/>
              <a:t>Default gateway for scope</a:t>
            </a:r>
          </a:p>
          <a:p>
            <a:pPr lvl="1"/>
            <a:r>
              <a:rPr lang="en-US" altLang="en-US" dirty="0"/>
              <a:t>Other options (default gateway, DNS server, network time server, and more)</a:t>
            </a:r>
          </a:p>
          <a:p>
            <a:endParaRPr lang="en-US" altLang="en-US" dirty="0"/>
          </a:p>
          <a:p>
            <a:pPr lvl="1"/>
            <a:endParaRPr lang="en-US" altLang="en-US" dirty="0"/>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DHCP Works (2 of 5)</a:t>
            </a:r>
            <a:br>
              <a:rPr lang="en-US" dirty="0"/>
            </a:br>
            <a:endParaRPr lang="en-US" dirty="0"/>
          </a:p>
        </p:txBody>
      </p:sp>
      <p:pic>
        <p:nvPicPr>
          <p:cNvPr id="136195" name="Picture 1" descr="Image shows the DHCP server main screen; the DHCP server is configured to pass out IP addresses from a range (called a DHCP scop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3671" y="2149986"/>
            <a:ext cx="6431857" cy="318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4" name="Rectangle 3"/>
          <p:cNvSpPr>
            <a:spLocks noGrp="1" noChangeArrowheads="1"/>
          </p:cNvSpPr>
          <p:nvPr>
            <p:ph idx="1"/>
          </p:nvPr>
        </p:nvSpPr>
        <p:spPr>
          <a:xfrm>
            <a:off x="1981200" y="5486400"/>
            <a:ext cx="4876800" cy="457200"/>
          </a:xfrm>
        </p:spPr>
        <p:txBody>
          <a:bodyPr/>
          <a:lstStyle/>
          <a:p>
            <a:pPr marL="0" indent="0">
              <a:buNone/>
            </a:pPr>
            <a:r>
              <a:rPr lang="en-US" altLang="en-US" sz="2400" dirty="0"/>
              <a:t>Figure 6.50   DHCP server main screen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DHCP Works (3 of 5)</a:t>
            </a:r>
            <a:br>
              <a:rPr lang="en-US" dirty="0"/>
            </a:br>
            <a:endParaRPr lang="en-US" dirty="0"/>
          </a:p>
        </p:txBody>
      </p:sp>
      <p:pic>
        <p:nvPicPr>
          <p:cNvPr id="11266" name="Picture 2" descr="Image shows how DHCP relays enable DHCP traffic to cross rou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64" y="2115344"/>
            <a:ext cx="6933073"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70" name="Rectangle 3"/>
          <p:cNvSpPr>
            <a:spLocks noGrp="1" noChangeArrowheads="1"/>
          </p:cNvSpPr>
          <p:nvPr>
            <p:ph idx="1"/>
          </p:nvPr>
        </p:nvSpPr>
        <p:spPr>
          <a:xfrm>
            <a:off x="609600" y="5257800"/>
            <a:ext cx="8077200" cy="533402"/>
          </a:xfrm>
        </p:spPr>
        <p:txBody>
          <a:bodyPr/>
          <a:lstStyle/>
          <a:p>
            <a:pPr marL="0" indent="0">
              <a:buNone/>
            </a:pPr>
            <a:r>
              <a:rPr lang="en-US" altLang="en-US" sz="2400" dirty="0"/>
              <a:t>Figure 6.52   DHCP relays enable DHCP traffic to cross routers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DHCP Works (4 of 5)</a:t>
            </a:r>
            <a:br>
              <a:rPr lang="en-US" dirty="0"/>
            </a:br>
            <a:endParaRPr lang="en-US" dirty="0"/>
          </a:p>
        </p:txBody>
      </p:sp>
      <p:pic>
        <p:nvPicPr>
          <p:cNvPr id="2" name="Picture 1" descr="Image shows the DHCP Server configuration screen that comes with Windows Serv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7400"/>
            <a:ext cx="7467600" cy="3005709"/>
          </a:xfrm>
          <a:prstGeom prst="rect">
            <a:avLst/>
          </a:prstGeom>
        </p:spPr>
      </p:pic>
      <p:sp>
        <p:nvSpPr>
          <p:cNvPr id="137218" name="Rectangle 3"/>
          <p:cNvSpPr>
            <a:spLocks noGrp="1" noChangeArrowheads="1"/>
          </p:cNvSpPr>
          <p:nvPr>
            <p:ph idx="1"/>
          </p:nvPr>
        </p:nvSpPr>
        <p:spPr>
          <a:xfrm>
            <a:off x="1447800" y="5257800"/>
            <a:ext cx="6248400" cy="457200"/>
          </a:xfrm>
        </p:spPr>
        <p:txBody>
          <a:bodyPr/>
          <a:lstStyle/>
          <a:p>
            <a:pPr marL="0" indent="0">
              <a:buNone/>
            </a:pPr>
            <a:r>
              <a:rPr lang="en-US" altLang="en-US" sz="2400" dirty="0"/>
              <a:t>Figure 6.56   DHCP Server configuration screen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DHCP Works (5 of 5)</a:t>
            </a:r>
            <a:br>
              <a:rPr lang="en-US" dirty="0"/>
            </a:br>
            <a:endParaRPr lang="en-US" dirty="0"/>
          </a:p>
        </p:txBody>
      </p:sp>
      <p:pic>
        <p:nvPicPr>
          <p:cNvPr id="140291" name="Picture 1" descr="Image displays the DHCP Server options scre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967" y="2061754"/>
            <a:ext cx="7272066"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Rectangle 3"/>
          <p:cNvSpPr>
            <a:spLocks noGrp="1" noChangeArrowheads="1"/>
          </p:cNvSpPr>
          <p:nvPr>
            <p:ph idx="1"/>
          </p:nvPr>
        </p:nvSpPr>
        <p:spPr>
          <a:xfrm>
            <a:off x="1790700" y="5181600"/>
            <a:ext cx="5562600" cy="762000"/>
          </a:xfrm>
        </p:spPr>
        <p:txBody>
          <a:bodyPr/>
          <a:lstStyle/>
          <a:p>
            <a:pPr marL="0" indent="0">
              <a:buNone/>
            </a:pPr>
            <a:r>
              <a:rPr lang="en-US" altLang="en-US" sz="2400" dirty="0"/>
              <a:t>Figure 6.57   DHCP Server Options screen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Internet Layer Protocols</a:t>
            </a:r>
            <a:br>
              <a:rPr lang="en-US" altLang="en-US" dirty="0"/>
            </a:br>
            <a:endParaRPr lang="en-US" dirty="0"/>
          </a:p>
        </p:txBody>
      </p:sp>
      <p:sp>
        <p:nvSpPr>
          <p:cNvPr id="21507" name="Rectangle 3"/>
          <p:cNvSpPr>
            <a:spLocks noGrp="1" noChangeArrowheads="1"/>
          </p:cNvSpPr>
          <p:nvPr>
            <p:ph idx="1"/>
          </p:nvPr>
        </p:nvSpPr>
        <p:spPr/>
        <p:txBody>
          <a:bodyPr/>
          <a:lstStyle/>
          <a:p>
            <a:r>
              <a:rPr lang="en-US" altLang="en-US" dirty="0"/>
              <a:t>Concerned with addressing</a:t>
            </a:r>
          </a:p>
          <a:p>
            <a:pPr lvl="1"/>
            <a:r>
              <a:rPr lang="en-US" altLang="en-US" dirty="0"/>
              <a:t>Example IP address: 192.168.1.115</a:t>
            </a:r>
          </a:p>
          <a:p>
            <a:r>
              <a:rPr lang="en-US" altLang="en-US" dirty="0"/>
              <a:t>Internet Protocol version four (IPv4)</a:t>
            </a:r>
          </a:p>
          <a:p>
            <a:pPr lvl="1"/>
            <a:r>
              <a:rPr lang="en-US" altLang="en-US" dirty="0"/>
              <a:t>Older type of addresses</a:t>
            </a:r>
          </a:p>
          <a:p>
            <a:r>
              <a:rPr lang="en-US" altLang="en-US" dirty="0"/>
              <a:t>IPv6 is a longer type of address</a:t>
            </a:r>
          </a:p>
          <a:p>
            <a:pPr lvl="1"/>
            <a:r>
              <a:rPr lang="en-US" altLang="en-US" dirty="0"/>
              <a:t>Example: 2001:0:4137:9376:43e:2599:3f57:fe9a</a:t>
            </a:r>
          </a:p>
          <a:p>
            <a:pPr lvl="1"/>
            <a:endParaRPr lang="en-US" altLang="en-US" dirty="0"/>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with DHCP (1 of 2)</a:t>
            </a:r>
          </a:p>
        </p:txBody>
      </p:sp>
      <p:sp>
        <p:nvSpPr>
          <p:cNvPr id="139266" name="Rectangle 3"/>
          <p:cNvSpPr>
            <a:spLocks noGrp="1" noChangeArrowheads="1"/>
          </p:cNvSpPr>
          <p:nvPr>
            <p:ph idx="1"/>
          </p:nvPr>
        </p:nvSpPr>
        <p:spPr/>
        <p:txBody>
          <a:bodyPr/>
          <a:lstStyle/>
          <a:p>
            <a:r>
              <a:rPr lang="en-US" altLang="en-US" dirty="0"/>
              <a:t>Very popular</a:t>
            </a:r>
          </a:p>
          <a:p>
            <a:r>
              <a:rPr lang="en-US" altLang="en-US" dirty="0"/>
              <a:t>Possible problems</a:t>
            </a:r>
          </a:p>
          <a:p>
            <a:pPr lvl="1"/>
            <a:r>
              <a:rPr lang="en-US" altLang="en-US" dirty="0"/>
              <a:t>DHCP client tries to get a DHCP address and fails</a:t>
            </a:r>
          </a:p>
          <a:p>
            <a:pPr lvl="2"/>
            <a:r>
              <a:rPr lang="en-US" altLang="en-US" dirty="0"/>
              <a:t>OS will post an error</a:t>
            </a:r>
          </a:p>
          <a:p>
            <a:pPr lvl="2"/>
            <a:r>
              <a:rPr lang="en-US" altLang="en-US" dirty="0"/>
              <a:t>The DHCP client will have an address in the 169.254.0.0/16 network ID</a:t>
            </a:r>
          </a:p>
          <a:p>
            <a:pPr lvl="2"/>
            <a:r>
              <a:rPr lang="en-US" altLang="en-US" dirty="0"/>
              <a:t>This special address is generated by a version of zero-configuration networking (zeroconf ); example – Microsoft’s Automatic Private IP Addressing (APIPA)</a:t>
            </a:r>
          </a:p>
          <a:p>
            <a:pPr lvl="1"/>
            <a:endParaRPr lang="en-US" altLang="en-US" dirty="0"/>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Living with DHCP (2 of 2)</a:t>
            </a:r>
          </a:p>
        </p:txBody>
      </p:sp>
      <p:pic>
        <p:nvPicPr>
          <p:cNvPr id="143363" name="Picture 1" descr="Image shows a DHCP error in Windows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9515" y="1905000"/>
            <a:ext cx="2924969" cy="36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2" name="Rectangle 3"/>
          <p:cNvSpPr>
            <a:spLocks noGrp="1" noChangeArrowheads="1"/>
          </p:cNvSpPr>
          <p:nvPr>
            <p:ph idx="1"/>
          </p:nvPr>
        </p:nvSpPr>
        <p:spPr>
          <a:xfrm>
            <a:off x="2209800" y="5563763"/>
            <a:ext cx="5257800" cy="533400"/>
          </a:xfrm>
        </p:spPr>
        <p:txBody>
          <a:bodyPr/>
          <a:lstStyle/>
          <a:p>
            <a:pPr marL="0" indent="0">
              <a:buNone/>
            </a:pPr>
            <a:r>
              <a:rPr lang="en-US" altLang="en-US" sz="2400" dirty="0"/>
              <a:t>Figure 6.58   DHCP error in Windows 7</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APIPA (1 of 2)</a:t>
            </a:r>
          </a:p>
        </p:txBody>
      </p:sp>
      <p:sp>
        <p:nvSpPr>
          <p:cNvPr id="142338" name="Rectangle 3"/>
          <p:cNvSpPr>
            <a:spLocks noGrp="1" noChangeArrowheads="1"/>
          </p:cNvSpPr>
          <p:nvPr>
            <p:ph idx="1"/>
          </p:nvPr>
        </p:nvSpPr>
        <p:spPr/>
        <p:txBody>
          <a:bodyPr/>
          <a:lstStyle/>
          <a:p>
            <a:r>
              <a:rPr lang="en-US" altLang="en-US" dirty="0"/>
              <a:t>APIPA allows computers on a single network to communicate</a:t>
            </a:r>
          </a:p>
          <a:p>
            <a:pPr lvl="1"/>
            <a:r>
              <a:rPr lang="en-US" altLang="en-US" dirty="0"/>
              <a:t>No default gateway</a:t>
            </a:r>
          </a:p>
          <a:p>
            <a:pPr lvl="1"/>
            <a:r>
              <a:rPr lang="en-US" altLang="en-US" dirty="0"/>
              <a:t>Clients using APIPA cannot access the Internet</a:t>
            </a:r>
          </a:p>
          <a:p>
            <a:pPr lvl="1"/>
            <a:r>
              <a:rPr lang="en-US" altLang="en-US" dirty="0"/>
              <a:t>Use an available tool to check IP address</a:t>
            </a:r>
          </a:p>
          <a:p>
            <a:pPr lvl="1"/>
            <a:r>
              <a:rPr lang="en-US" altLang="en-US" dirty="0"/>
              <a:t>If you see an APIPA address, you know you have a DHCP problem</a:t>
            </a:r>
          </a:p>
          <a:p>
            <a:pPr lvl="3"/>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APIPA (2 of 2)</a:t>
            </a:r>
          </a:p>
        </p:txBody>
      </p:sp>
      <p:pic>
        <p:nvPicPr>
          <p:cNvPr id="2" name="Picture 1" descr="Image displays the macOS Network utility in System Preferen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057400"/>
            <a:ext cx="3830444" cy="3343139"/>
          </a:xfrm>
          <a:prstGeom prst="rect">
            <a:avLst/>
          </a:prstGeom>
        </p:spPr>
      </p:pic>
      <p:sp>
        <p:nvSpPr>
          <p:cNvPr id="145410" name="Rectangle 3"/>
          <p:cNvSpPr>
            <a:spLocks noGrp="1" noChangeArrowheads="1"/>
          </p:cNvSpPr>
          <p:nvPr>
            <p:ph idx="1"/>
          </p:nvPr>
        </p:nvSpPr>
        <p:spPr>
          <a:xfrm>
            <a:off x="1257300" y="5431019"/>
            <a:ext cx="6629400" cy="462031"/>
          </a:xfrm>
        </p:spPr>
        <p:txBody>
          <a:bodyPr/>
          <a:lstStyle/>
          <a:p>
            <a:pPr marL="0" indent="0">
              <a:buNone/>
            </a:pPr>
            <a:r>
              <a:rPr lang="en-US" altLang="en-US" sz="2400" dirty="0"/>
              <a:t>Figure 6.59   Network utility in System Preferences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Reestablish the Lease Manually</a:t>
            </a:r>
            <a:br>
              <a:rPr lang="en-US" altLang="en-US" dirty="0"/>
            </a:br>
            <a:endParaRPr lang="en-US" dirty="0"/>
          </a:p>
        </p:txBody>
      </p:sp>
      <p:sp>
        <p:nvSpPr>
          <p:cNvPr id="144386" name="Rectangle 3"/>
          <p:cNvSpPr>
            <a:spLocks noGrp="1" noChangeArrowheads="1"/>
          </p:cNvSpPr>
          <p:nvPr>
            <p:ph idx="1"/>
          </p:nvPr>
        </p:nvSpPr>
        <p:spPr/>
        <p:txBody>
          <a:bodyPr/>
          <a:lstStyle/>
          <a:p>
            <a:r>
              <a:rPr lang="en-US" altLang="en-US" dirty="0"/>
              <a:t>Windows: ipconfig /renew</a:t>
            </a:r>
          </a:p>
          <a:p>
            <a:r>
              <a:rPr lang="en-US" altLang="en-US" dirty="0"/>
              <a:t>Mac: Network utility under System Preferences</a:t>
            </a:r>
          </a:p>
          <a:p>
            <a:r>
              <a:rPr lang="en-US" altLang="en-US" dirty="0"/>
              <a:t>May need to force the release</a:t>
            </a:r>
          </a:p>
          <a:p>
            <a:pPr lvl="1"/>
            <a:r>
              <a:rPr lang="en-US" altLang="en-US" dirty="0"/>
              <a:t>Windows command line: </a:t>
            </a:r>
            <a:br>
              <a:rPr lang="en-US" altLang="en-US" dirty="0"/>
            </a:br>
            <a:r>
              <a:rPr lang="en-US" altLang="en-US" dirty="0"/>
              <a:t>ipconfig /release; ipconfig /renew</a:t>
            </a:r>
          </a:p>
          <a:p>
            <a:pPr lvl="1"/>
            <a:r>
              <a:rPr lang="en-US" altLang="en-US" dirty="0"/>
              <a:t>Linux: sudo ifconfig eth0 down; </a:t>
            </a:r>
            <a:br>
              <a:rPr lang="en-US" altLang="en-US" dirty="0"/>
            </a:br>
            <a:r>
              <a:rPr lang="en-US" altLang="en-US" dirty="0"/>
              <a:t>sudo ifconfig eth0 up</a:t>
            </a:r>
          </a:p>
          <a:p>
            <a:pPr lvl="2"/>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IP Addresses (1 of 2)</a:t>
            </a:r>
          </a:p>
        </p:txBody>
      </p:sp>
      <p:sp>
        <p:nvSpPr>
          <p:cNvPr id="146434" name="Rectangle 3"/>
          <p:cNvSpPr>
            <a:spLocks noGrp="1" noChangeArrowheads="1"/>
          </p:cNvSpPr>
          <p:nvPr>
            <p:ph idx="1"/>
          </p:nvPr>
        </p:nvSpPr>
        <p:spPr/>
        <p:txBody>
          <a:bodyPr/>
          <a:lstStyle/>
          <a:p>
            <a:r>
              <a:rPr lang="en-US" altLang="en-US" dirty="0"/>
              <a:t>Loopback address: 127.0.0.1</a:t>
            </a:r>
          </a:p>
          <a:p>
            <a:pPr lvl="1"/>
            <a:r>
              <a:rPr lang="en-US" altLang="en-US" dirty="0"/>
              <a:t>Use to send packets from a device to itself</a:t>
            </a:r>
          </a:p>
          <a:p>
            <a:pPr lvl="1"/>
            <a:r>
              <a:rPr lang="en-US" altLang="en-US" dirty="0"/>
              <a:t>Use with the ping command</a:t>
            </a:r>
          </a:p>
          <a:p>
            <a:pPr lvl="1"/>
            <a:endParaRPr lang="en-US" altLang="en-US" dirty="0"/>
          </a:p>
          <a:p>
            <a:pPr lvl="3"/>
            <a:endParaRPr lang="en-US" altLang="en-US" dirty="0"/>
          </a:p>
          <a:p>
            <a:pPr lvl="2"/>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Special IP Addresses (2 of 2)</a:t>
            </a:r>
            <a:br>
              <a:rPr lang="en-US" altLang="en-US" dirty="0"/>
            </a:br>
            <a:endParaRPr lang="en-US" dirty="0"/>
          </a:p>
        </p:txBody>
      </p:sp>
      <p:sp>
        <p:nvSpPr>
          <p:cNvPr id="2" name="Content Placeholder 1"/>
          <p:cNvSpPr>
            <a:spLocks noGrp="1"/>
          </p:cNvSpPr>
          <p:nvPr>
            <p:ph idx="1"/>
          </p:nvPr>
        </p:nvSpPr>
        <p:spPr/>
        <p:txBody>
          <a:bodyPr/>
          <a:lstStyle/>
          <a:p>
            <a:r>
              <a:rPr lang="en-US" altLang="en-US" dirty="0"/>
              <a:t>Private IP addresses</a:t>
            </a:r>
          </a:p>
          <a:p>
            <a:pPr lvl="1"/>
            <a:r>
              <a:rPr lang="en-US" altLang="en-US" dirty="0"/>
              <a:t>10.0.0.0 through 10.255.255.255 </a:t>
            </a:r>
            <a:br>
              <a:rPr lang="en-US" altLang="en-US" dirty="0"/>
            </a:br>
            <a:r>
              <a:rPr lang="en-US" altLang="en-US" dirty="0"/>
              <a:t>(1 Class A network block)</a:t>
            </a:r>
          </a:p>
          <a:p>
            <a:pPr lvl="1"/>
            <a:r>
              <a:rPr lang="en-US" altLang="en-US" dirty="0"/>
              <a:t>172.16.0.0. through 172.31.255.255 </a:t>
            </a:r>
            <a:br>
              <a:rPr lang="en-US" altLang="en-US" dirty="0"/>
            </a:br>
            <a:r>
              <a:rPr lang="en-US" altLang="en-US" dirty="0"/>
              <a:t>(16 Class B network block)</a:t>
            </a:r>
          </a:p>
          <a:p>
            <a:pPr lvl="1"/>
            <a:r>
              <a:rPr lang="en-US" altLang="en-US" dirty="0"/>
              <a:t>192.168.0.0 through 192.168.255.255 </a:t>
            </a:r>
            <a:br>
              <a:rPr lang="en-US" altLang="en-US" dirty="0"/>
            </a:br>
            <a:r>
              <a:rPr lang="en-US" altLang="en-US" dirty="0"/>
              <a:t>(256 Class C network block)</a:t>
            </a:r>
          </a:p>
          <a:p>
            <a:r>
              <a:rPr lang="en-US" altLang="en-US" dirty="0"/>
              <a:t>All other IP addresses are public IP addresses</a:t>
            </a:r>
          </a:p>
          <a:p>
            <a:endParaRPr lang="en-US" dirty="0"/>
          </a:p>
        </p:txBody>
      </p:sp>
    </p:spTree>
    <p:extLst>
      <p:ext uri="{BB962C8B-B14F-4D97-AF65-F5344CB8AC3E}">
        <p14:creationId xmlns:p14="http://schemas.microsoft.com/office/powerpoint/2010/main" val="387543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Internet Layer Protocols (1 of 2)</a:t>
            </a:r>
            <a:br>
              <a:rPr lang="en-US" dirty="0"/>
            </a:br>
            <a:endParaRPr lang="en-US" dirty="0"/>
          </a:p>
        </p:txBody>
      </p:sp>
      <p:sp>
        <p:nvSpPr>
          <p:cNvPr id="2" name="Content Placeholder 1"/>
          <p:cNvSpPr>
            <a:spLocks noGrp="1"/>
          </p:cNvSpPr>
          <p:nvPr>
            <p:ph idx="1"/>
          </p:nvPr>
        </p:nvSpPr>
        <p:spPr/>
        <p:txBody>
          <a:bodyPr/>
          <a:lstStyle/>
          <a:p>
            <a:r>
              <a:rPr lang="en-US" dirty="0"/>
              <a:t>Internet Control Message Protocol (ICMP)</a:t>
            </a:r>
          </a:p>
          <a:p>
            <a:pPr lvl="1"/>
            <a:r>
              <a:rPr lang="en-US" dirty="0"/>
              <a:t>Features called automatically by applications</a:t>
            </a:r>
          </a:p>
          <a:p>
            <a:pPr lvl="1"/>
            <a:r>
              <a:rPr lang="en-US" dirty="0"/>
              <a:t>Example: ping used to query whether a host is reachable</a:t>
            </a:r>
          </a:p>
        </p:txBody>
      </p:sp>
    </p:spTree>
    <p:extLst>
      <p:ext uri="{BB962C8B-B14F-4D97-AF65-F5344CB8AC3E}">
        <p14:creationId xmlns:p14="http://schemas.microsoft.com/office/powerpoint/2010/main" val="245988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Internet Layer Protocols (2 of 2)</a:t>
            </a:r>
            <a:br>
              <a:rPr lang="en-US" dirty="0"/>
            </a:br>
            <a:endParaRPr lang="en-US" dirty="0"/>
          </a:p>
        </p:txBody>
      </p:sp>
      <p:pic>
        <p:nvPicPr>
          <p:cNvPr id="23555" name="Picture 1" descr="Image shows a highly simplified IP head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82644"/>
            <a:ext cx="8001000" cy="105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3"/>
          <p:cNvSpPr>
            <a:spLocks noGrp="1" noChangeArrowheads="1"/>
          </p:cNvSpPr>
          <p:nvPr>
            <p:ph idx="1"/>
          </p:nvPr>
        </p:nvSpPr>
        <p:spPr>
          <a:xfrm>
            <a:off x="457200" y="4254500"/>
            <a:ext cx="8229600" cy="698500"/>
          </a:xfrm>
        </p:spPr>
        <p:txBody>
          <a:bodyPr/>
          <a:lstStyle/>
          <a:p>
            <a:pPr algn="ctr">
              <a:buFontTx/>
              <a:buNone/>
            </a:pPr>
            <a:r>
              <a:rPr lang="en-US" altLang="en-US" sz="2400" dirty="0"/>
              <a:t>Figure 6.4   Simplified IP header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Fields in a Full IP Packet Header</a:t>
            </a:r>
            <a:br>
              <a:rPr lang="en-US" dirty="0"/>
            </a:br>
            <a:endParaRPr lang="en-US" dirty="0"/>
          </a:p>
        </p:txBody>
      </p:sp>
      <p:sp>
        <p:nvSpPr>
          <p:cNvPr id="2" name="Content Placeholder 1"/>
          <p:cNvSpPr>
            <a:spLocks noGrp="1"/>
          </p:cNvSpPr>
          <p:nvPr>
            <p:ph idx="1"/>
          </p:nvPr>
        </p:nvSpPr>
        <p:spPr/>
        <p:txBody>
          <a:bodyPr/>
          <a:lstStyle/>
          <a:p>
            <a:r>
              <a:rPr lang="en-US" dirty="0"/>
              <a:t>Version</a:t>
            </a:r>
          </a:p>
          <a:p>
            <a:r>
              <a:rPr lang="en-US" dirty="0"/>
              <a:t>Header length</a:t>
            </a:r>
          </a:p>
          <a:p>
            <a:r>
              <a:rPr lang="en-US" dirty="0"/>
              <a:t>Differentiated services code point (DSCP)</a:t>
            </a:r>
          </a:p>
          <a:p>
            <a:r>
              <a:rPr lang="en-US" dirty="0"/>
              <a:t>Time to live (TTL)</a:t>
            </a:r>
          </a:p>
          <a:p>
            <a:r>
              <a:rPr lang="en-US" dirty="0"/>
              <a:t>Protocol</a:t>
            </a:r>
          </a:p>
        </p:txBody>
      </p:sp>
    </p:spTree>
    <p:extLst>
      <p:ext uri="{BB962C8B-B14F-4D97-AF65-F5344CB8AC3E}">
        <p14:creationId xmlns:p14="http://schemas.microsoft.com/office/powerpoint/2010/main" val="64573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Transport Layer Protocols</a:t>
            </a:r>
          </a:p>
        </p:txBody>
      </p:sp>
      <p:sp>
        <p:nvSpPr>
          <p:cNvPr id="24579" name="Rectangle 3"/>
          <p:cNvSpPr>
            <a:spLocks noGrp="1" noChangeArrowheads="1"/>
          </p:cNvSpPr>
          <p:nvPr>
            <p:ph idx="1"/>
          </p:nvPr>
        </p:nvSpPr>
        <p:spPr/>
        <p:txBody>
          <a:bodyPr/>
          <a:lstStyle/>
          <a:p>
            <a:r>
              <a:rPr lang="en-US" altLang="en-US" dirty="0"/>
              <a:t>Determines if the data is:</a:t>
            </a:r>
          </a:p>
          <a:p>
            <a:pPr lvl="1"/>
            <a:r>
              <a:rPr lang="en-US" altLang="en-US" dirty="0"/>
              <a:t>Connection-oriented </a:t>
            </a:r>
            <a:r>
              <a:rPr lang="en-US" altLang="en-US" dirty="0">
                <a:latin typeface="Arial"/>
                <a:cs typeface="Arial"/>
              </a:rPr>
              <a:t>►</a:t>
            </a:r>
            <a:r>
              <a:rPr lang="en-US" altLang="en-US" dirty="0"/>
              <a:t> Transmission Control Protocol (TCP) or </a:t>
            </a:r>
          </a:p>
          <a:p>
            <a:pPr lvl="1"/>
            <a:r>
              <a:rPr lang="en-US" altLang="en-US" dirty="0"/>
              <a:t>Connectionless </a:t>
            </a:r>
            <a:r>
              <a:rPr lang="en-US" altLang="en-US" dirty="0">
                <a:latin typeface="Arial"/>
                <a:cs typeface="Arial"/>
              </a:rPr>
              <a:t>►</a:t>
            </a:r>
            <a:r>
              <a:rPr lang="en-US" altLang="en-US" dirty="0"/>
              <a:t> User Datagram Protocol (UDP)</a:t>
            </a:r>
          </a:p>
          <a:p>
            <a:r>
              <a:rPr lang="en-US" altLang="en-US" dirty="0"/>
              <a:t>Application-layer protocols determine which protocol is used - TCP or UDP</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TCP (1 of 2)</a:t>
            </a:r>
            <a:br>
              <a:rPr lang="en-US" altLang="en-US" dirty="0"/>
            </a:br>
            <a:endParaRPr lang="en-US" dirty="0"/>
          </a:p>
        </p:txBody>
      </p:sp>
      <p:sp>
        <p:nvSpPr>
          <p:cNvPr id="25603" name="Rectangle 3"/>
          <p:cNvSpPr>
            <a:spLocks noGrp="1" noChangeArrowheads="1"/>
          </p:cNvSpPr>
          <p:nvPr>
            <p:ph idx="1"/>
          </p:nvPr>
        </p:nvSpPr>
        <p:spPr>
          <a:xfrm>
            <a:off x="457200" y="2057400"/>
            <a:ext cx="8229600" cy="4267200"/>
          </a:xfrm>
        </p:spPr>
        <p:txBody>
          <a:bodyPr/>
          <a:lstStyle/>
          <a:p>
            <a:r>
              <a:rPr lang="en-US" altLang="en-US" dirty="0"/>
              <a:t>Used by most TCP/IP applications</a:t>
            </a:r>
          </a:p>
          <a:p>
            <a:r>
              <a:rPr lang="en-US" altLang="en-US" dirty="0"/>
              <a:t>Communication rules require sending and receiving machines to acknowledge the other’s presence and readiness</a:t>
            </a:r>
          </a:p>
          <a:p>
            <a:r>
              <a:rPr lang="en-US" altLang="en-US" dirty="0"/>
              <a:t>Chops up data into segments</a:t>
            </a:r>
          </a:p>
          <a:p>
            <a:pPr lvl="1"/>
            <a:r>
              <a:rPr lang="en-US" altLang="en-US" dirty="0"/>
              <a:t>Each segment has a sequence number</a:t>
            </a:r>
          </a:p>
          <a:p>
            <a:r>
              <a:rPr lang="en-US" altLang="en-US" dirty="0"/>
              <a:t>Each application is assigned a specific port number on which to listen/send</a:t>
            </a:r>
          </a:p>
          <a:p>
            <a:pPr lvl="1"/>
            <a:endParaRPr lang="en-US" alt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(2 of 2)</a:t>
            </a:r>
            <a:br>
              <a:rPr lang="en-US" dirty="0"/>
            </a:br>
            <a:endParaRPr lang="en-US" dirty="0"/>
          </a:p>
        </p:txBody>
      </p:sp>
      <p:pic>
        <p:nvPicPr>
          <p:cNvPr id="1026" name="Picture 2" descr="Image shows the TCP three-way handshake in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638" y="2286000"/>
            <a:ext cx="662390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Rectangle 3"/>
          <p:cNvSpPr>
            <a:spLocks noGrp="1" noChangeArrowheads="1"/>
          </p:cNvSpPr>
          <p:nvPr>
            <p:ph idx="1"/>
          </p:nvPr>
        </p:nvSpPr>
        <p:spPr>
          <a:xfrm>
            <a:off x="457200" y="5334000"/>
            <a:ext cx="8229600" cy="1066800"/>
          </a:xfrm>
        </p:spPr>
        <p:txBody>
          <a:bodyPr/>
          <a:lstStyle/>
          <a:p>
            <a:pPr algn="ctr">
              <a:buFontTx/>
              <a:buNone/>
            </a:pPr>
            <a:r>
              <a:rPr lang="en-US" altLang="en-US" sz="2400" dirty="0"/>
              <a:t>Figure 6.5   TCP three-way handshake in 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Fields in the TCP Header (1 of 2)</a:t>
            </a:r>
            <a:br>
              <a:rPr lang="en-US" dirty="0"/>
            </a:br>
            <a:endParaRPr lang="en-US" dirty="0"/>
          </a:p>
        </p:txBody>
      </p:sp>
      <p:sp>
        <p:nvSpPr>
          <p:cNvPr id="2" name="Content Placeholder 1"/>
          <p:cNvSpPr>
            <a:spLocks noGrp="1"/>
          </p:cNvSpPr>
          <p:nvPr>
            <p:ph idx="1"/>
          </p:nvPr>
        </p:nvSpPr>
        <p:spPr/>
        <p:txBody>
          <a:bodyPr/>
          <a:lstStyle/>
          <a:p>
            <a:r>
              <a:rPr lang="fr-FR" dirty="0"/>
              <a:t>Source port and destination port</a:t>
            </a:r>
            <a:endParaRPr lang="en-US" dirty="0"/>
          </a:p>
          <a:p>
            <a:r>
              <a:rPr lang="en-US" dirty="0"/>
              <a:t>Sequence and ACK numbers</a:t>
            </a:r>
          </a:p>
          <a:p>
            <a:r>
              <a:rPr lang="en-US" dirty="0"/>
              <a:t>Flags</a:t>
            </a:r>
          </a:p>
          <a:p>
            <a:r>
              <a:rPr lang="en-US" dirty="0"/>
              <a:t>Checksum</a:t>
            </a:r>
          </a:p>
        </p:txBody>
      </p:sp>
      <p:pic>
        <p:nvPicPr>
          <p:cNvPr id="4" name="Picture 3"/>
          <p:cNvPicPr>
            <a:picLocks noChangeAspect="1"/>
          </p:cNvPicPr>
          <p:nvPr/>
        </p:nvPicPr>
        <p:blipFill>
          <a:blip r:embed="rId2"/>
          <a:stretch>
            <a:fillRect/>
          </a:stretch>
        </p:blipFill>
        <p:spPr>
          <a:xfrm>
            <a:off x="4648200" y="3200400"/>
            <a:ext cx="3738707" cy="2951208"/>
          </a:xfrm>
          <a:prstGeom prst="rect">
            <a:avLst/>
          </a:prstGeom>
        </p:spPr>
      </p:pic>
    </p:spTree>
    <p:extLst>
      <p:ext uri="{BB962C8B-B14F-4D97-AF65-F5344CB8AC3E}">
        <p14:creationId xmlns:p14="http://schemas.microsoft.com/office/powerpoint/2010/main" val="36188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Objectives</a:t>
            </a:r>
          </a:p>
        </p:txBody>
      </p:sp>
      <p:sp>
        <p:nvSpPr>
          <p:cNvPr id="10243" name="Rectangle 3"/>
          <p:cNvSpPr>
            <a:spLocks noGrp="1" noChangeArrowheads="1"/>
          </p:cNvSpPr>
          <p:nvPr>
            <p:ph idx="1"/>
          </p:nvPr>
        </p:nvSpPr>
        <p:spPr/>
        <p:txBody>
          <a:bodyPr/>
          <a:lstStyle/>
          <a:p>
            <a:r>
              <a:rPr lang="en-US" altLang="en-US" dirty="0"/>
              <a:t>Describe how the TCP/IP protocol suite works</a:t>
            </a:r>
          </a:p>
          <a:p>
            <a:r>
              <a:rPr lang="en-US" altLang="en-US" dirty="0"/>
              <a:t>Explain CIDR and subnetting</a:t>
            </a:r>
          </a:p>
          <a:p>
            <a:r>
              <a:rPr lang="en-US" altLang="en-US" dirty="0"/>
              <a:t>Describe the functions of static and dynamic IP addresses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in the TCP Header (2 of 2)</a:t>
            </a:r>
          </a:p>
        </p:txBody>
      </p:sp>
      <p:pic>
        <p:nvPicPr>
          <p:cNvPr id="28675" name="Picture 3" descr="Image shows a simplified TCP head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357" y="2992653"/>
            <a:ext cx="7783286" cy="7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3"/>
          <p:cNvSpPr>
            <a:spLocks noGrp="1" noChangeArrowheads="1"/>
          </p:cNvSpPr>
          <p:nvPr>
            <p:ph idx="1"/>
          </p:nvPr>
        </p:nvSpPr>
        <p:spPr>
          <a:xfrm>
            <a:off x="457200" y="3704999"/>
            <a:ext cx="8229600" cy="599516"/>
          </a:xfrm>
        </p:spPr>
        <p:txBody>
          <a:bodyPr/>
          <a:lstStyle/>
          <a:p>
            <a:pPr algn="ctr">
              <a:buFontTx/>
              <a:buNone/>
            </a:pPr>
            <a:r>
              <a:rPr lang="en-US" altLang="en-US" sz="2400" dirty="0"/>
              <a:t>Figure 6.6   TCP header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UDP (1 of 2)</a:t>
            </a:r>
          </a:p>
        </p:txBody>
      </p:sp>
      <p:sp>
        <p:nvSpPr>
          <p:cNvPr id="29699" name="Rectangle 3"/>
          <p:cNvSpPr>
            <a:spLocks noGrp="1" noChangeArrowheads="1"/>
          </p:cNvSpPr>
          <p:nvPr>
            <p:ph idx="1"/>
          </p:nvPr>
        </p:nvSpPr>
        <p:spPr/>
        <p:txBody>
          <a:bodyPr/>
          <a:lstStyle/>
          <a:p>
            <a:r>
              <a:rPr lang="en-US" altLang="en-US" dirty="0"/>
              <a:t>“Fire-and-forget” protocol </a:t>
            </a:r>
          </a:p>
          <a:p>
            <a:r>
              <a:rPr lang="en-US" altLang="en-US" dirty="0"/>
              <a:t>Used when data must simply be sent without worrying about a few dropped pieces here and there</a:t>
            </a:r>
          </a:p>
          <a:p>
            <a:r>
              <a:rPr lang="en-US" altLang="en-US" dirty="0"/>
              <a:t>Very fast protocol</a:t>
            </a:r>
          </a:p>
          <a:p>
            <a:pPr lvl="1"/>
            <a:r>
              <a:rPr lang="en-US" altLang="en-US" dirty="0"/>
              <a:t>Examples: VoIP, DHCP, and DNS</a:t>
            </a:r>
          </a:p>
          <a:p>
            <a:r>
              <a:rPr lang="en-US" altLang="en-US" dirty="0"/>
              <a:t>Used by </a:t>
            </a:r>
            <a:r>
              <a:rPr lang="en-US" dirty="0"/>
              <a:t>Domain Name System (DNS) and Dynamic Host Configuration Protocol (DHCP) </a:t>
            </a:r>
            <a:endParaRPr lang="en-US"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UDP (2 of 2)</a:t>
            </a:r>
          </a:p>
        </p:txBody>
      </p:sp>
      <p:pic>
        <p:nvPicPr>
          <p:cNvPr id="30723" name="Picture 3" descr="Image shows a UDP header.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 y="1905000"/>
            <a:ext cx="8686800" cy="89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Rectangle 3"/>
          <p:cNvSpPr>
            <a:spLocks noGrp="1" noChangeArrowheads="1"/>
          </p:cNvSpPr>
          <p:nvPr>
            <p:ph idx="1"/>
          </p:nvPr>
        </p:nvSpPr>
        <p:spPr>
          <a:xfrm>
            <a:off x="285750" y="2957546"/>
            <a:ext cx="8229600" cy="762000"/>
          </a:xfrm>
        </p:spPr>
        <p:txBody>
          <a:bodyPr/>
          <a:lstStyle/>
          <a:p>
            <a:pPr algn="ctr">
              <a:buFontTx/>
              <a:buNone/>
            </a:pPr>
            <a:r>
              <a:rPr lang="en-US" altLang="en-US" sz="2400" dirty="0"/>
              <a:t>Figure 6.7   UDP header</a:t>
            </a:r>
          </a:p>
        </p:txBody>
      </p:sp>
      <p:pic>
        <p:nvPicPr>
          <p:cNvPr id="3" name="Picture 2"/>
          <p:cNvPicPr>
            <a:picLocks noChangeAspect="1"/>
          </p:cNvPicPr>
          <p:nvPr/>
        </p:nvPicPr>
        <p:blipFill>
          <a:blip r:embed="rId4"/>
          <a:stretch>
            <a:fillRect/>
          </a:stretch>
        </p:blipFill>
        <p:spPr>
          <a:xfrm>
            <a:off x="2590800" y="3876564"/>
            <a:ext cx="4286250" cy="2247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Application Layer Protocols (1 of 2)</a:t>
            </a:r>
          </a:p>
        </p:txBody>
      </p:sp>
      <p:sp>
        <p:nvSpPr>
          <p:cNvPr id="31747" name="Rectangle 3"/>
          <p:cNvSpPr>
            <a:spLocks noGrp="1" noChangeArrowheads="1"/>
          </p:cNvSpPr>
          <p:nvPr>
            <p:ph idx="1"/>
          </p:nvPr>
        </p:nvSpPr>
        <p:spPr/>
        <p:txBody>
          <a:bodyPr/>
          <a:lstStyle/>
          <a:p>
            <a:r>
              <a:rPr lang="en-US" altLang="en-US" dirty="0"/>
              <a:t>TCP/IP protocols used to move data back and forth</a:t>
            </a:r>
          </a:p>
          <a:p>
            <a:pPr lvl="1"/>
            <a:r>
              <a:rPr lang="en-US" altLang="en-US" dirty="0"/>
              <a:t>Application headers differ between applications</a:t>
            </a:r>
          </a:p>
          <a:p>
            <a:r>
              <a:rPr lang="en-US" altLang="en-US" dirty="0"/>
              <a:t>Sample header from HTTP shown in Figure 6.8</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Layer Protocols (2 of 2)</a:t>
            </a:r>
          </a:p>
        </p:txBody>
      </p:sp>
      <p:pic>
        <p:nvPicPr>
          <p:cNvPr id="2" name="Picture 1" descr="Image shows a HTTP header displayed in the Local Area Connection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650" y="2029097"/>
            <a:ext cx="5600700" cy="3781839"/>
          </a:xfrm>
          <a:prstGeom prst="rect">
            <a:avLst/>
          </a:prstGeom>
        </p:spPr>
      </p:pic>
      <p:sp>
        <p:nvSpPr>
          <p:cNvPr id="32770" name="Rectangle 3"/>
          <p:cNvSpPr>
            <a:spLocks noGrp="1" noChangeArrowheads="1"/>
          </p:cNvSpPr>
          <p:nvPr>
            <p:ph idx="1"/>
          </p:nvPr>
        </p:nvSpPr>
        <p:spPr>
          <a:xfrm>
            <a:off x="457200" y="5896933"/>
            <a:ext cx="8229600" cy="381000"/>
          </a:xfrm>
        </p:spPr>
        <p:txBody>
          <a:bodyPr/>
          <a:lstStyle/>
          <a:p>
            <a:pPr algn="ctr">
              <a:buFontTx/>
              <a:buNone/>
            </a:pPr>
            <a:r>
              <a:rPr lang="en-US" altLang="en-US" sz="2400" dirty="0"/>
              <a:t>Figure 6.8   HTTP header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IP and Ethernet</a:t>
            </a:r>
          </a:p>
        </p:txBody>
      </p:sp>
    </p:spTree>
    <p:extLst>
      <p:ext uri="{BB962C8B-B14F-4D97-AF65-F5344CB8AC3E}">
        <p14:creationId xmlns:p14="http://schemas.microsoft.com/office/powerpoint/2010/main" val="422917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LANs and WANs</a:t>
            </a:r>
          </a:p>
        </p:txBody>
      </p:sp>
      <p:sp>
        <p:nvSpPr>
          <p:cNvPr id="34819" name="Rectangle 3"/>
          <p:cNvSpPr>
            <a:spLocks noGrp="1" noChangeArrowheads="1"/>
          </p:cNvSpPr>
          <p:nvPr>
            <p:ph idx="1"/>
          </p:nvPr>
        </p:nvSpPr>
        <p:spPr/>
        <p:txBody>
          <a:bodyPr/>
          <a:lstStyle/>
          <a:p>
            <a:r>
              <a:rPr lang="en-US" altLang="en-US" dirty="0"/>
              <a:t>TCP/IP suite supports simple and complex networks</a:t>
            </a:r>
          </a:p>
          <a:p>
            <a:pPr lvl="1"/>
            <a:r>
              <a:rPr lang="en-US" altLang="en-US" dirty="0"/>
              <a:t>Small LAN</a:t>
            </a:r>
          </a:p>
          <a:p>
            <a:pPr lvl="1"/>
            <a:r>
              <a:rPr lang="en-US" altLang="en-US" dirty="0"/>
              <a:t>Multiple LANs connected to form a WAN</a:t>
            </a:r>
          </a:p>
          <a:p>
            <a:pPr lvl="1"/>
            <a:endParaRPr lang="en-US" altLang="en-US" dirty="0"/>
          </a:p>
          <a:p>
            <a:pPr lvl="1"/>
            <a:endParaRPr lang="en-US" alt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TCP/IP on LAN over Ethernet (1 of 6)</a:t>
            </a:r>
            <a:br>
              <a:rPr lang="en-US" altLang="en-US" dirty="0"/>
            </a:br>
            <a:endParaRPr lang="en-US" dirty="0"/>
          </a:p>
        </p:txBody>
      </p:sp>
      <p:sp>
        <p:nvSpPr>
          <p:cNvPr id="35842" name="Rectangle 3"/>
          <p:cNvSpPr>
            <a:spLocks noGrp="1" noChangeArrowheads="1"/>
          </p:cNvSpPr>
          <p:nvPr>
            <p:ph idx="1"/>
          </p:nvPr>
        </p:nvSpPr>
        <p:spPr>
          <a:xfrm>
            <a:off x="304800" y="2057400"/>
            <a:ext cx="8534400" cy="2286000"/>
          </a:xfrm>
        </p:spPr>
        <p:txBody>
          <a:bodyPr/>
          <a:lstStyle/>
          <a:p>
            <a:r>
              <a:rPr lang="en-US" altLang="en-US" dirty="0"/>
              <a:t>On small network, sending computer broadcasts using MAC address FF-FF-FF-FF-FF-FF to obtain recipient’s MAC address</a:t>
            </a:r>
          </a:p>
          <a:p>
            <a:r>
              <a:rPr lang="en-US" altLang="en-US" dirty="0"/>
              <a:t>Broadcasting is disastrous to a large network</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on LAN over Ethernet (2 of 6)</a:t>
            </a:r>
            <a:br>
              <a:rPr lang="en-US" dirty="0"/>
            </a:br>
            <a:endParaRPr lang="en-US" dirty="0"/>
          </a:p>
        </p:txBody>
      </p:sp>
      <p:pic>
        <p:nvPicPr>
          <p:cNvPr id="2050" name="Picture 2" descr="Image shows at the LAN level, every host runs TCP/IP software over Ethernet hardware, creating a situation where every host has two&#10;addresses: an IP address and an Ethernet MAC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56" y="1975015"/>
            <a:ext cx="5041489" cy="320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6" name="Rectangle 3"/>
          <p:cNvSpPr>
            <a:spLocks noGrp="1" noChangeArrowheads="1"/>
          </p:cNvSpPr>
          <p:nvPr>
            <p:ph idx="1"/>
          </p:nvPr>
        </p:nvSpPr>
        <p:spPr>
          <a:xfrm>
            <a:off x="466227" y="5268370"/>
            <a:ext cx="8229600" cy="762000"/>
          </a:xfrm>
        </p:spPr>
        <p:txBody>
          <a:bodyPr/>
          <a:lstStyle/>
          <a:p>
            <a:pPr algn="ctr">
              <a:buFontTx/>
              <a:buNone/>
            </a:pPr>
            <a:r>
              <a:rPr lang="en-US" altLang="en-US" sz="2400" dirty="0"/>
              <a:t>Figure 6.9  Two addresses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TCP/IP on LAN over Ethernet (3 of 6)</a:t>
            </a:r>
            <a:br>
              <a:rPr lang="en-US"/>
            </a:br>
            <a:endParaRPr lang="en-US" dirty="0"/>
          </a:p>
        </p:txBody>
      </p:sp>
      <p:pic>
        <p:nvPicPr>
          <p:cNvPr id="1026" name="Picture 2" descr="Image shows that to send an IP packet to another computer, the sending computer (Computer A) must insert the IP packet into an Ethernet 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25" y="2971800"/>
            <a:ext cx="8143950" cy="1803556"/>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3"/>
          <p:cNvSpPr>
            <a:spLocks noGrp="1" noChangeArrowheads="1"/>
          </p:cNvSpPr>
          <p:nvPr>
            <p:ph idx="1"/>
          </p:nvPr>
        </p:nvSpPr>
        <p:spPr>
          <a:xfrm>
            <a:off x="457200" y="5506757"/>
            <a:ext cx="8229600" cy="721286"/>
          </a:xfrm>
        </p:spPr>
        <p:txBody>
          <a:bodyPr/>
          <a:lstStyle/>
          <a:p>
            <a:pPr algn="ctr">
              <a:buFontTx/>
              <a:buNone/>
            </a:pPr>
            <a:r>
              <a:rPr lang="en-US" altLang="en-US" sz="2400"/>
              <a:t>Figure 6.10   Encapsulation</a:t>
            </a:r>
            <a:endParaRPr lang="en-US"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2713001"/>
            <a:ext cx="7772400" cy="944599"/>
          </a:xfrm>
        </p:spPr>
        <p:txBody>
          <a:bodyPr/>
          <a:lstStyle/>
          <a:p>
            <a:r>
              <a:rPr lang="en-US" dirty="0"/>
              <a:t>Historical/Conceptual</a:t>
            </a:r>
          </a:p>
        </p:txBody>
      </p:sp>
      <p:sp>
        <p:nvSpPr>
          <p:cNvPr id="2" name="Subtitle 1"/>
          <p:cNvSpPr>
            <a:spLocks noGrp="1"/>
          </p:cNvSpPr>
          <p:nvPr>
            <p:ph type="subTitle" idx="1"/>
          </p:nvPr>
        </p:nvSpPr>
        <p:spPr>
          <a:xfrm>
            <a:off x="1371600" y="3657600"/>
            <a:ext cx="6400800" cy="1187450"/>
          </a:xfrm>
        </p:spPr>
        <p:txBody>
          <a:bodyPr/>
          <a:lstStyle/>
          <a:p>
            <a:r>
              <a:rPr lang="en-US" dirty="0"/>
              <a:t>Standardizing Networking Technology</a:t>
            </a:r>
          </a:p>
          <a:p>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on LAN over Ethernet (4 of 6)</a:t>
            </a:r>
            <a:br>
              <a:rPr lang="en-US" dirty="0"/>
            </a:br>
            <a:endParaRPr lang="en-US" dirty="0"/>
          </a:p>
        </p:txBody>
      </p:sp>
      <p:pic>
        <p:nvPicPr>
          <p:cNvPr id="4098" name="Picture 2" descr="Image shows that the encapsulation idea works great, but there’s a problem: Computer A knows Computer B’s IP address, but how does Computer A know the MAC address of Computer 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630" y="2114550"/>
            <a:ext cx="710274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0" name="Rectangle 3"/>
          <p:cNvSpPr>
            <a:spLocks noGrp="1" noChangeArrowheads="1"/>
          </p:cNvSpPr>
          <p:nvPr>
            <p:ph idx="1"/>
          </p:nvPr>
        </p:nvSpPr>
        <p:spPr>
          <a:xfrm>
            <a:off x="457200" y="5506757"/>
            <a:ext cx="8229600" cy="721286"/>
          </a:xfrm>
        </p:spPr>
        <p:txBody>
          <a:bodyPr/>
          <a:lstStyle/>
          <a:p>
            <a:pPr algn="ctr">
              <a:buFontTx/>
              <a:buNone/>
            </a:pPr>
            <a:r>
              <a:rPr lang="en-US" altLang="en-US" sz="2400" dirty="0"/>
              <a:t>Figure 6.11 What is this MAC address?</a:t>
            </a:r>
          </a:p>
        </p:txBody>
      </p:sp>
    </p:spTree>
    <p:extLst>
      <p:ext uri="{BB962C8B-B14F-4D97-AF65-F5344CB8AC3E}">
        <p14:creationId xmlns:p14="http://schemas.microsoft.com/office/powerpoint/2010/main" val="156114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TCP/IP on LAN over Ethernet (5 of 6)</a:t>
            </a:r>
            <a:br>
              <a:rPr lang="en-US"/>
            </a:br>
            <a:endParaRPr lang="en-US" dirty="0"/>
          </a:p>
        </p:txBody>
      </p:sp>
      <p:pic>
        <p:nvPicPr>
          <p:cNvPr id="2050" name="Picture 2" descr="Image shows that to get Computer B’s MAC address, Computer A sends a very special command called an Address Resolution Protocol (ARP) request to MAC address FF-FF-FF-FF-FF-FF, the universal MAC address for broadc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868363"/>
            <a:ext cx="6324600" cy="3586559"/>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3"/>
          <p:cNvSpPr>
            <a:spLocks noGrp="1" noChangeArrowheads="1"/>
          </p:cNvSpPr>
          <p:nvPr>
            <p:ph idx="1"/>
          </p:nvPr>
        </p:nvSpPr>
        <p:spPr>
          <a:xfrm>
            <a:off x="457200" y="5506757"/>
            <a:ext cx="8229600" cy="721286"/>
          </a:xfrm>
        </p:spPr>
        <p:txBody>
          <a:bodyPr/>
          <a:lstStyle/>
          <a:p>
            <a:pPr algn="ctr">
              <a:buFontTx/>
              <a:buNone/>
            </a:pPr>
            <a:r>
              <a:rPr lang="en-US" altLang="en-US" sz="2400"/>
              <a:t>Figure 6.12  Sending an ARP request</a:t>
            </a:r>
            <a:endParaRPr lang="en-US" altLang="en-US" sz="2400" dirty="0"/>
          </a:p>
        </p:txBody>
      </p:sp>
    </p:spTree>
    <p:extLst>
      <p:ext uri="{BB962C8B-B14F-4D97-AF65-F5344CB8AC3E}">
        <p14:creationId xmlns:p14="http://schemas.microsoft.com/office/powerpoint/2010/main" val="1606038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 on LAN over Ethernet (6 of 6)</a:t>
            </a:r>
            <a:br>
              <a:rPr lang="en-US" dirty="0"/>
            </a:br>
            <a:endParaRPr lang="en-US" dirty="0"/>
          </a:p>
        </p:txBody>
      </p:sp>
      <p:pic>
        <p:nvPicPr>
          <p:cNvPr id="3074" name="Picture 2" descr="Image shows that Computer B responds to the ARP request by sending Computer A an ARP rep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933842"/>
            <a:ext cx="6324600" cy="3386013"/>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3"/>
          <p:cNvSpPr>
            <a:spLocks noGrp="1" noChangeArrowheads="1"/>
          </p:cNvSpPr>
          <p:nvPr>
            <p:ph idx="1"/>
          </p:nvPr>
        </p:nvSpPr>
        <p:spPr>
          <a:xfrm>
            <a:off x="457200" y="5506757"/>
            <a:ext cx="8229600" cy="721286"/>
          </a:xfrm>
        </p:spPr>
        <p:txBody>
          <a:bodyPr/>
          <a:lstStyle/>
          <a:p>
            <a:pPr algn="ctr">
              <a:buFontTx/>
              <a:buNone/>
            </a:pPr>
            <a:r>
              <a:rPr lang="en-US" altLang="en-US" sz="2400" dirty="0"/>
              <a:t>Figure 6.13   Computer B responds</a:t>
            </a:r>
          </a:p>
        </p:txBody>
      </p:sp>
    </p:spTree>
    <p:extLst>
      <p:ext uri="{BB962C8B-B14F-4D97-AF65-F5344CB8AC3E}">
        <p14:creationId xmlns:p14="http://schemas.microsoft.com/office/powerpoint/2010/main" val="871791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IP Addressing </a:t>
            </a:r>
            <a:br>
              <a:rPr lang="en-US" altLang="en-US" dirty="0"/>
            </a:br>
            <a:endParaRPr lang="en-US" dirty="0"/>
          </a:p>
        </p:txBody>
      </p:sp>
      <p:sp>
        <p:nvSpPr>
          <p:cNvPr id="38914" name="Rectangle 3"/>
          <p:cNvSpPr>
            <a:spLocks noGrp="1" noChangeArrowheads="1"/>
          </p:cNvSpPr>
          <p:nvPr>
            <p:ph idx="1"/>
          </p:nvPr>
        </p:nvSpPr>
        <p:spPr/>
        <p:txBody>
          <a:bodyPr/>
          <a:lstStyle/>
          <a:p>
            <a:r>
              <a:rPr lang="en-US" altLang="en-US" dirty="0"/>
              <a:t>Overcomes limitations of Ethernet networks</a:t>
            </a:r>
          </a:p>
          <a:p>
            <a:r>
              <a:rPr lang="en-US" altLang="en-US" dirty="0"/>
              <a:t>Unique IP address per host</a:t>
            </a:r>
          </a:p>
          <a:p>
            <a:r>
              <a:rPr lang="en-US" altLang="en-US" dirty="0"/>
              <a:t>Unique address per logical network</a:t>
            </a:r>
          </a:p>
          <a:p>
            <a:r>
              <a:rPr lang="en-US" altLang="en-US" dirty="0"/>
              <a:t>Communicate between LANs without constant broadcasts</a:t>
            </a:r>
          </a:p>
          <a:p>
            <a:pPr lvl="1"/>
            <a:endParaRPr lang="en-US" altLang="en-US" dirty="0"/>
          </a:p>
          <a:p>
            <a:pPr lvl="1"/>
            <a:endParaRPr lang="en-US" alt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IP Addresses (IPv4)</a:t>
            </a:r>
            <a:br>
              <a:rPr lang="en-US" altLang="en-US" dirty="0">
                <a:latin typeface="Calibri" panose="020F0502020204030204" pitchFamily="34" charset="0"/>
              </a:rPr>
            </a:br>
            <a:endParaRPr lang="en-US" dirty="0"/>
          </a:p>
        </p:txBody>
      </p:sp>
      <p:sp>
        <p:nvSpPr>
          <p:cNvPr id="39938"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32-bit value</a:t>
            </a:r>
          </a:p>
          <a:p>
            <a:pPr eaLnBrk="1" hangingPunct="1"/>
            <a:r>
              <a:rPr lang="en-US" altLang="en-US" sz="3200" dirty="0">
                <a:latin typeface="Calibri" panose="020F0502020204030204" pitchFamily="34" charset="0"/>
              </a:rPr>
              <a:t>Example: 11000000101010000000010000000010</a:t>
            </a:r>
          </a:p>
          <a:p>
            <a:pPr eaLnBrk="1" hangingPunct="1"/>
            <a:r>
              <a:rPr lang="en-US" altLang="en-US" sz="3200" dirty="0">
                <a:latin typeface="Calibri" panose="020F0502020204030204" pitchFamily="34" charset="0"/>
              </a:rPr>
              <a:t>Broken into four groups of eight</a:t>
            </a:r>
            <a:br>
              <a:rPr lang="en-US" altLang="en-US" sz="3200" dirty="0">
                <a:latin typeface="Calibri" panose="020F0502020204030204" pitchFamily="34" charset="0"/>
              </a:rPr>
            </a:br>
            <a:r>
              <a:rPr lang="en-US" altLang="en-US" sz="3200" dirty="0">
                <a:latin typeface="Calibri" panose="020F0502020204030204" pitchFamily="34" charset="0"/>
              </a:rPr>
              <a:t>11000000.10101000.00000100.00000010</a:t>
            </a:r>
          </a:p>
          <a:p>
            <a:pPr eaLnBrk="1" hangingPunct="1"/>
            <a:r>
              <a:rPr lang="en-US" altLang="en-US" sz="3200" dirty="0">
                <a:latin typeface="Calibri" panose="020F0502020204030204" pitchFamily="34" charset="0"/>
              </a:rPr>
              <a:t>Each 8-bit value is converted into a decimal number between 0 and 255</a:t>
            </a:r>
          </a:p>
          <a:p>
            <a:pPr lvl="1" eaLnBrk="1" hangingPunct="1"/>
            <a:endParaRPr lang="en-US" altLang="en-US" sz="2400" dirty="0">
              <a:latin typeface="Calibri" panose="020F0502020204030204" pitchFamily="34" charset="0"/>
            </a:endParaRPr>
          </a:p>
          <a:p>
            <a:pPr lvl="1" eaLnBrk="1" hangingPunct="1"/>
            <a:endParaRPr lang="en-US" altLang="en-US" dirty="0">
              <a:solidFill>
                <a:srgbClr val="A50021"/>
              </a:solidFill>
            </a:endParaRPr>
          </a:p>
          <a:p>
            <a:pPr lvl="1" eaLnBrk="1" hangingPunct="1"/>
            <a:endParaRPr lang="en-US" altLang="en-US" dirty="0">
              <a:solidFill>
                <a:srgbClr val="A50021"/>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Binary to Decimal Conversion</a:t>
            </a:r>
            <a:br>
              <a:rPr lang="en-US" alt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12598537"/>
              </p:ext>
            </p:extLst>
          </p:nvPr>
        </p:nvGraphicFramePr>
        <p:xfrm>
          <a:off x="914400" y="2057400"/>
          <a:ext cx="3352800" cy="4022766"/>
        </p:xfrm>
        <a:graphic>
          <a:graphicData uri="http://schemas.openxmlformats.org/drawingml/2006/table">
            <a:tbl>
              <a:tblPr firstRow="1" bandRow="1">
                <a:tableStyleId>{2D5ABB26-0587-4C30-8999-92F81FD0307C}</a:tableStyleId>
              </a:tblPr>
              <a:tblGrid>
                <a:gridCol w="1676400">
                  <a:extLst>
                    <a:ext uri="{9D8B030D-6E8A-4147-A177-3AD203B41FA5}">
                      <a16:colId xmlns="" xmlns:a16="http://schemas.microsoft.com/office/drawing/2014/main" val="20000"/>
                    </a:ext>
                  </a:extLst>
                </a:gridCol>
                <a:gridCol w="1676400">
                  <a:extLst>
                    <a:ext uri="{9D8B030D-6E8A-4147-A177-3AD203B41FA5}">
                      <a16:colId xmlns="" xmlns:a16="http://schemas.microsoft.com/office/drawing/2014/main" val="20001"/>
                    </a:ext>
                  </a:extLst>
                </a:gridCol>
              </a:tblGrid>
              <a:tr h="365702">
                <a:tc>
                  <a:txBody>
                    <a:bodyPr/>
                    <a:lstStyle/>
                    <a:p>
                      <a:pPr algn="ctr"/>
                      <a:r>
                        <a:rPr lang="en-US" sz="1800" dirty="0"/>
                        <a:t>Binary</a:t>
                      </a:r>
                      <a:endParaRPr lang="en-US" sz="1800" dirty="0">
                        <a:solidFill>
                          <a:srgbClr val="002060"/>
                        </a:solidFill>
                      </a:endParaRPr>
                    </a:p>
                  </a:txBody>
                  <a:tcPr marT="45693" marB="45693"/>
                </a:tc>
                <a:tc>
                  <a:txBody>
                    <a:bodyPr/>
                    <a:lstStyle/>
                    <a:p>
                      <a:pPr algn="ctr"/>
                      <a:r>
                        <a:rPr lang="en-US" sz="1800" dirty="0"/>
                        <a:t>Decimal</a:t>
                      </a:r>
                      <a:endParaRPr lang="en-US" sz="1800" dirty="0">
                        <a:solidFill>
                          <a:srgbClr val="002060"/>
                        </a:solidFill>
                      </a:endParaRPr>
                    </a:p>
                  </a:txBody>
                  <a:tcPr marT="45693" marB="45693"/>
                </a:tc>
                <a:extLst>
                  <a:ext uri="{0D108BD9-81ED-4DB2-BD59-A6C34878D82A}">
                    <a16:rowId xmlns="" xmlns:a16="http://schemas.microsoft.com/office/drawing/2014/main" val="10000"/>
                  </a:ext>
                </a:extLst>
              </a:tr>
              <a:tr h="365702">
                <a:tc>
                  <a:txBody>
                    <a:bodyPr/>
                    <a:lstStyle/>
                    <a:p>
                      <a:pPr algn="ctr"/>
                      <a:r>
                        <a:rPr lang="en-US" sz="1800" dirty="0"/>
                        <a:t>00000000</a:t>
                      </a:r>
                    </a:p>
                  </a:txBody>
                  <a:tcPr marT="45693" marB="45693"/>
                </a:tc>
                <a:tc>
                  <a:txBody>
                    <a:bodyPr/>
                    <a:lstStyle/>
                    <a:p>
                      <a:pPr algn="ctr"/>
                      <a:r>
                        <a:rPr lang="en-US" sz="1800" dirty="0"/>
                        <a:t>0</a:t>
                      </a:r>
                    </a:p>
                  </a:txBody>
                  <a:tcPr marT="45693" marB="45693"/>
                </a:tc>
                <a:extLst>
                  <a:ext uri="{0D108BD9-81ED-4DB2-BD59-A6C34878D82A}">
                    <a16:rowId xmlns="" xmlns:a16="http://schemas.microsoft.com/office/drawing/2014/main" val="10001"/>
                  </a:ext>
                </a:extLst>
              </a:tr>
              <a:tr h="365702">
                <a:tc>
                  <a:txBody>
                    <a:bodyPr/>
                    <a:lstStyle/>
                    <a:p>
                      <a:pPr algn="ctr"/>
                      <a:r>
                        <a:rPr lang="en-US" sz="1800" dirty="0"/>
                        <a:t>00000001</a:t>
                      </a:r>
                    </a:p>
                  </a:txBody>
                  <a:tcPr marT="45693" marB="45693"/>
                </a:tc>
                <a:tc>
                  <a:txBody>
                    <a:bodyPr/>
                    <a:lstStyle/>
                    <a:p>
                      <a:pPr algn="ctr"/>
                      <a:r>
                        <a:rPr lang="en-US" sz="1800" dirty="0"/>
                        <a:t>1</a:t>
                      </a:r>
                    </a:p>
                  </a:txBody>
                  <a:tcPr marT="45693" marB="45693"/>
                </a:tc>
                <a:extLst>
                  <a:ext uri="{0D108BD9-81ED-4DB2-BD59-A6C34878D82A}">
                    <a16:rowId xmlns="" xmlns:a16="http://schemas.microsoft.com/office/drawing/2014/main" val="10002"/>
                  </a:ext>
                </a:extLst>
              </a:tr>
              <a:tr h="365702">
                <a:tc>
                  <a:txBody>
                    <a:bodyPr/>
                    <a:lstStyle/>
                    <a:p>
                      <a:pPr algn="ctr"/>
                      <a:r>
                        <a:rPr lang="en-US" sz="1800" dirty="0"/>
                        <a:t>00000010</a:t>
                      </a:r>
                    </a:p>
                  </a:txBody>
                  <a:tcPr marT="45693" marB="45693"/>
                </a:tc>
                <a:tc>
                  <a:txBody>
                    <a:bodyPr/>
                    <a:lstStyle/>
                    <a:p>
                      <a:pPr algn="ctr"/>
                      <a:r>
                        <a:rPr lang="en-US" sz="1800" dirty="0"/>
                        <a:t>2</a:t>
                      </a:r>
                    </a:p>
                  </a:txBody>
                  <a:tcPr marT="45693" marB="45693"/>
                </a:tc>
                <a:extLst>
                  <a:ext uri="{0D108BD9-81ED-4DB2-BD59-A6C34878D82A}">
                    <a16:rowId xmlns="" xmlns:a16="http://schemas.microsoft.com/office/drawing/2014/main" val="10003"/>
                  </a:ext>
                </a:extLst>
              </a:tr>
              <a:tr h="365702">
                <a:tc>
                  <a:txBody>
                    <a:bodyPr/>
                    <a:lstStyle/>
                    <a:p>
                      <a:pPr algn="ctr"/>
                      <a:r>
                        <a:rPr lang="en-US" sz="1800" dirty="0"/>
                        <a:t>00000011</a:t>
                      </a:r>
                    </a:p>
                  </a:txBody>
                  <a:tcPr marT="45693" marB="45693"/>
                </a:tc>
                <a:tc>
                  <a:txBody>
                    <a:bodyPr/>
                    <a:lstStyle/>
                    <a:p>
                      <a:pPr algn="ctr"/>
                      <a:r>
                        <a:rPr lang="en-US" sz="1800" dirty="0"/>
                        <a:t>3</a:t>
                      </a:r>
                    </a:p>
                  </a:txBody>
                  <a:tcPr marT="45693" marB="45693"/>
                </a:tc>
                <a:extLst>
                  <a:ext uri="{0D108BD9-81ED-4DB2-BD59-A6C34878D82A}">
                    <a16:rowId xmlns="" xmlns:a16="http://schemas.microsoft.com/office/drawing/2014/main" val="10004"/>
                  </a:ext>
                </a:extLst>
              </a:tr>
              <a:tr h="365702">
                <a:tc>
                  <a:txBody>
                    <a:bodyPr/>
                    <a:lstStyle/>
                    <a:p>
                      <a:pPr algn="ctr"/>
                      <a:r>
                        <a:rPr lang="en-US" sz="1800" dirty="0"/>
                        <a:t>00000100</a:t>
                      </a:r>
                    </a:p>
                  </a:txBody>
                  <a:tcPr marT="45693" marB="45693"/>
                </a:tc>
                <a:tc>
                  <a:txBody>
                    <a:bodyPr/>
                    <a:lstStyle/>
                    <a:p>
                      <a:pPr algn="ctr"/>
                      <a:r>
                        <a:rPr lang="en-US" sz="1800" dirty="0"/>
                        <a:t>4</a:t>
                      </a:r>
                    </a:p>
                  </a:txBody>
                  <a:tcPr marT="45693" marB="45693"/>
                </a:tc>
                <a:extLst>
                  <a:ext uri="{0D108BD9-81ED-4DB2-BD59-A6C34878D82A}">
                    <a16:rowId xmlns="" xmlns:a16="http://schemas.microsoft.com/office/drawing/2014/main" val="10005"/>
                  </a:ext>
                </a:extLst>
              </a:tr>
              <a:tr h="365702">
                <a:tc>
                  <a:txBody>
                    <a:bodyPr/>
                    <a:lstStyle/>
                    <a:p>
                      <a:pPr algn="ctr"/>
                      <a:r>
                        <a:rPr lang="en-US" sz="1800" dirty="0"/>
                        <a:t>00000101</a:t>
                      </a:r>
                    </a:p>
                  </a:txBody>
                  <a:tcPr marT="45693" marB="45693"/>
                </a:tc>
                <a:tc>
                  <a:txBody>
                    <a:bodyPr/>
                    <a:lstStyle/>
                    <a:p>
                      <a:pPr algn="ctr"/>
                      <a:r>
                        <a:rPr lang="en-US" sz="1800" dirty="0"/>
                        <a:t>5</a:t>
                      </a:r>
                    </a:p>
                  </a:txBody>
                  <a:tcPr marT="45693" marB="45693"/>
                </a:tc>
                <a:extLst>
                  <a:ext uri="{0D108BD9-81ED-4DB2-BD59-A6C34878D82A}">
                    <a16:rowId xmlns="" xmlns:a16="http://schemas.microsoft.com/office/drawing/2014/main" val="10006"/>
                  </a:ext>
                </a:extLst>
              </a:tr>
              <a:tr h="365702">
                <a:tc>
                  <a:txBody>
                    <a:bodyPr/>
                    <a:lstStyle/>
                    <a:p>
                      <a:pPr algn="ctr"/>
                      <a:r>
                        <a:rPr lang="en-US" sz="1800" dirty="0"/>
                        <a:t>00000110</a:t>
                      </a:r>
                    </a:p>
                  </a:txBody>
                  <a:tcPr marT="45693" marB="45693"/>
                </a:tc>
                <a:tc>
                  <a:txBody>
                    <a:bodyPr/>
                    <a:lstStyle/>
                    <a:p>
                      <a:pPr algn="ctr"/>
                      <a:r>
                        <a:rPr lang="en-US" sz="1800" dirty="0"/>
                        <a:t>6</a:t>
                      </a:r>
                    </a:p>
                  </a:txBody>
                  <a:tcPr marT="45693" marB="45693"/>
                </a:tc>
                <a:extLst>
                  <a:ext uri="{0D108BD9-81ED-4DB2-BD59-A6C34878D82A}">
                    <a16:rowId xmlns="" xmlns:a16="http://schemas.microsoft.com/office/drawing/2014/main" val="10007"/>
                  </a:ext>
                </a:extLst>
              </a:tr>
              <a:tr h="365702">
                <a:tc>
                  <a:txBody>
                    <a:bodyPr/>
                    <a:lstStyle/>
                    <a:p>
                      <a:pPr algn="ctr"/>
                      <a:r>
                        <a:rPr lang="en-US" sz="1800" dirty="0"/>
                        <a:t>00000111</a:t>
                      </a:r>
                    </a:p>
                  </a:txBody>
                  <a:tcPr marT="45693" marB="45693"/>
                </a:tc>
                <a:tc>
                  <a:txBody>
                    <a:bodyPr/>
                    <a:lstStyle/>
                    <a:p>
                      <a:pPr algn="ctr"/>
                      <a:r>
                        <a:rPr lang="en-US" sz="1800" dirty="0"/>
                        <a:t>7</a:t>
                      </a:r>
                    </a:p>
                  </a:txBody>
                  <a:tcPr marT="45693" marB="45693"/>
                </a:tc>
                <a:extLst>
                  <a:ext uri="{0D108BD9-81ED-4DB2-BD59-A6C34878D82A}">
                    <a16:rowId xmlns="" xmlns:a16="http://schemas.microsoft.com/office/drawing/2014/main" val="10008"/>
                  </a:ext>
                </a:extLst>
              </a:tr>
              <a:tr h="365702">
                <a:tc>
                  <a:txBody>
                    <a:bodyPr/>
                    <a:lstStyle/>
                    <a:p>
                      <a:pPr algn="ctr"/>
                      <a:r>
                        <a:rPr lang="en-US" sz="1800" dirty="0"/>
                        <a:t>00001000</a:t>
                      </a:r>
                    </a:p>
                  </a:txBody>
                  <a:tcPr marT="45693" marB="45693"/>
                </a:tc>
                <a:tc>
                  <a:txBody>
                    <a:bodyPr/>
                    <a:lstStyle/>
                    <a:p>
                      <a:pPr algn="ctr"/>
                      <a:r>
                        <a:rPr lang="en-US" sz="1800" dirty="0"/>
                        <a:t>8</a:t>
                      </a:r>
                    </a:p>
                  </a:txBody>
                  <a:tcPr marT="45693" marB="45693"/>
                </a:tc>
                <a:extLst>
                  <a:ext uri="{0D108BD9-81ED-4DB2-BD59-A6C34878D82A}">
                    <a16:rowId xmlns="" xmlns:a16="http://schemas.microsoft.com/office/drawing/2014/main" val="10009"/>
                  </a:ext>
                </a:extLst>
              </a:tr>
              <a:tr h="3657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t>(skip a bunch)</a:t>
                      </a:r>
                    </a:p>
                  </a:txBody>
                  <a:tcPr marT="45693" marB="4569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i="1" dirty="0"/>
                        <a:t>(skip a bunch)</a:t>
                      </a:r>
                    </a:p>
                  </a:txBody>
                  <a:tcPr marT="45693" marB="45693"/>
                </a:tc>
                <a:extLst>
                  <a:ext uri="{0D108BD9-81ED-4DB2-BD59-A6C34878D82A}">
                    <a16:rowId xmlns="" xmlns:a16="http://schemas.microsoft.com/office/drawing/2014/main" val="1001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93841011"/>
              </p:ext>
            </p:extLst>
          </p:nvPr>
        </p:nvGraphicFramePr>
        <p:xfrm>
          <a:off x="4953000" y="2057400"/>
          <a:ext cx="3200400" cy="3336921"/>
        </p:xfrm>
        <a:graphic>
          <a:graphicData uri="http://schemas.openxmlformats.org/drawingml/2006/table">
            <a:tbl>
              <a:tblPr firstRow="1" bandRow="1">
                <a:tableStyleId>{2D5ABB26-0587-4C30-8999-92F81FD0307C}</a:tableStyleId>
              </a:tblPr>
              <a:tblGrid>
                <a:gridCol w="1600200">
                  <a:extLst>
                    <a:ext uri="{9D8B030D-6E8A-4147-A177-3AD203B41FA5}">
                      <a16:colId xmlns="" xmlns:a16="http://schemas.microsoft.com/office/drawing/2014/main" val="20000"/>
                    </a:ext>
                  </a:extLst>
                </a:gridCol>
                <a:gridCol w="1600200">
                  <a:extLst>
                    <a:ext uri="{9D8B030D-6E8A-4147-A177-3AD203B41FA5}">
                      <a16:colId xmlns="" xmlns:a16="http://schemas.microsoft.com/office/drawing/2014/main" val="20001"/>
                    </a:ext>
                  </a:extLst>
                </a:gridCol>
              </a:tblGrid>
              <a:tr h="370769">
                <a:tc>
                  <a:txBody>
                    <a:bodyPr/>
                    <a:lstStyle/>
                    <a:p>
                      <a:pPr algn="ctr"/>
                      <a:r>
                        <a:rPr lang="en-US" sz="1800" dirty="0"/>
                        <a:t>Binary </a:t>
                      </a:r>
                      <a:endParaRPr lang="en-US" sz="1800" dirty="0">
                        <a:solidFill>
                          <a:srgbClr val="C00000"/>
                        </a:solidFill>
                      </a:endParaRPr>
                    </a:p>
                  </a:txBody>
                  <a:tcPr marT="45711" marB="45711"/>
                </a:tc>
                <a:tc>
                  <a:txBody>
                    <a:bodyPr/>
                    <a:lstStyle/>
                    <a:p>
                      <a:pPr algn="ctr"/>
                      <a:r>
                        <a:rPr lang="en-US" sz="1800" dirty="0"/>
                        <a:t>Decimal</a:t>
                      </a:r>
                      <a:endParaRPr lang="en-US" sz="1800" dirty="0">
                        <a:solidFill>
                          <a:srgbClr val="002060"/>
                        </a:solidFill>
                      </a:endParaRPr>
                    </a:p>
                  </a:txBody>
                  <a:tcPr marT="45711" marB="45711"/>
                </a:tc>
                <a:extLst>
                  <a:ext uri="{0D108BD9-81ED-4DB2-BD59-A6C34878D82A}">
                    <a16:rowId xmlns="" xmlns:a16="http://schemas.microsoft.com/office/drawing/2014/main" val="10000"/>
                  </a:ext>
                </a:extLst>
              </a:tr>
              <a:tr h="370769">
                <a:tc>
                  <a:txBody>
                    <a:bodyPr/>
                    <a:lstStyle/>
                    <a:p>
                      <a:pPr algn="ctr"/>
                      <a:r>
                        <a:rPr lang="en-US" sz="1800" dirty="0"/>
                        <a:t>11111000</a:t>
                      </a:r>
                    </a:p>
                  </a:txBody>
                  <a:tcPr marT="45711" marB="45711"/>
                </a:tc>
                <a:tc>
                  <a:txBody>
                    <a:bodyPr/>
                    <a:lstStyle/>
                    <a:p>
                      <a:pPr algn="ctr"/>
                      <a:r>
                        <a:rPr lang="en-US" sz="1800" dirty="0"/>
                        <a:t>248</a:t>
                      </a:r>
                    </a:p>
                  </a:txBody>
                  <a:tcPr marT="45711" marB="45711"/>
                </a:tc>
                <a:extLst>
                  <a:ext uri="{0D108BD9-81ED-4DB2-BD59-A6C34878D82A}">
                    <a16:rowId xmlns="" xmlns:a16="http://schemas.microsoft.com/office/drawing/2014/main" val="10001"/>
                  </a:ext>
                </a:extLst>
              </a:tr>
              <a:tr h="370769">
                <a:tc>
                  <a:txBody>
                    <a:bodyPr/>
                    <a:lstStyle/>
                    <a:p>
                      <a:pPr algn="ctr"/>
                      <a:r>
                        <a:rPr lang="en-US" sz="1800" dirty="0"/>
                        <a:t>11111001</a:t>
                      </a:r>
                    </a:p>
                  </a:txBody>
                  <a:tcPr marT="45711" marB="45711"/>
                </a:tc>
                <a:tc>
                  <a:txBody>
                    <a:bodyPr/>
                    <a:lstStyle/>
                    <a:p>
                      <a:pPr algn="ctr"/>
                      <a:r>
                        <a:rPr lang="en-US" sz="1800" dirty="0"/>
                        <a:t>249</a:t>
                      </a:r>
                    </a:p>
                  </a:txBody>
                  <a:tcPr marT="45711" marB="45711"/>
                </a:tc>
                <a:extLst>
                  <a:ext uri="{0D108BD9-81ED-4DB2-BD59-A6C34878D82A}">
                    <a16:rowId xmlns="" xmlns:a16="http://schemas.microsoft.com/office/drawing/2014/main" val="10002"/>
                  </a:ext>
                </a:extLst>
              </a:tr>
              <a:tr h="370769">
                <a:tc>
                  <a:txBody>
                    <a:bodyPr/>
                    <a:lstStyle/>
                    <a:p>
                      <a:pPr algn="ctr"/>
                      <a:r>
                        <a:rPr lang="en-US" sz="1800" dirty="0"/>
                        <a:t>11111010</a:t>
                      </a:r>
                    </a:p>
                  </a:txBody>
                  <a:tcPr marT="45711" marB="45711"/>
                </a:tc>
                <a:tc>
                  <a:txBody>
                    <a:bodyPr/>
                    <a:lstStyle/>
                    <a:p>
                      <a:pPr algn="ctr"/>
                      <a:r>
                        <a:rPr lang="en-US" sz="1800" dirty="0"/>
                        <a:t>250</a:t>
                      </a:r>
                    </a:p>
                  </a:txBody>
                  <a:tcPr marT="45711" marB="45711"/>
                </a:tc>
                <a:extLst>
                  <a:ext uri="{0D108BD9-81ED-4DB2-BD59-A6C34878D82A}">
                    <a16:rowId xmlns="" xmlns:a16="http://schemas.microsoft.com/office/drawing/2014/main" val="10003"/>
                  </a:ext>
                </a:extLst>
              </a:tr>
              <a:tr h="370769">
                <a:tc>
                  <a:txBody>
                    <a:bodyPr/>
                    <a:lstStyle/>
                    <a:p>
                      <a:pPr algn="ctr"/>
                      <a:r>
                        <a:rPr lang="en-US" sz="1800" dirty="0"/>
                        <a:t>11111011</a:t>
                      </a:r>
                    </a:p>
                  </a:txBody>
                  <a:tcPr marT="45711" marB="45711"/>
                </a:tc>
                <a:tc>
                  <a:txBody>
                    <a:bodyPr/>
                    <a:lstStyle/>
                    <a:p>
                      <a:pPr algn="ctr"/>
                      <a:r>
                        <a:rPr lang="en-US" sz="1800" dirty="0"/>
                        <a:t>251</a:t>
                      </a:r>
                    </a:p>
                  </a:txBody>
                  <a:tcPr marT="45711" marB="45711"/>
                </a:tc>
                <a:extLst>
                  <a:ext uri="{0D108BD9-81ED-4DB2-BD59-A6C34878D82A}">
                    <a16:rowId xmlns="" xmlns:a16="http://schemas.microsoft.com/office/drawing/2014/main" val="10004"/>
                  </a:ext>
                </a:extLst>
              </a:tr>
              <a:tr h="370769">
                <a:tc>
                  <a:txBody>
                    <a:bodyPr/>
                    <a:lstStyle/>
                    <a:p>
                      <a:pPr algn="ctr"/>
                      <a:r>
                        <a:rPr lang="en-US" sz="1800" dirty="0"/>
                        <a:t>11111100</a:t>
                      </a:r>
                    </a:p>
                  </a:txBody>
                  <a:tcPr marT="45711" marB="45711"/>
                </a:tc>
                <a:tc>
                  <a:txBody>
                    <a:bodyPr/>
                    <a:lstStyle/>
                    <a:p>
                      <a:pPr algn="ctr"/>
                      <a:r>
                        <a:rPr lang="en-US" sz="1800" dirty="0"/>
                        <a:t>252</a:t>
                      </a:r>
                    </a:p>
                  </a:txBody>
                  <a:tcPr marT="45711" marB="45711"/>
                </a:tc>
                <a:extLst>
                  <a:ext uri="{0D108BD9-81ED-4DB2-BD59-A6C34878D82A}">
                    <a16:rowId xmlns="" xmlns:a16="http://schemas.microsoft.com/office/drawing/2014/main" val="10005"/>
                  </a:ext>
                </a:extLst>
              </a:tr>
              <a:tr h="370769">
                <a:tc>
                  <a:txBody>
                    <a:bodyPr/>
                    <a:lstStyle/>
                    <a:p>
                      <a:pPr algn="ctr"/>
                      <a:r>
                        <a:rPr lang="en-US" sz="1800" kern="1200" dirty="0"/>
                        <a:t>11111101</a:t>
                      </a:r>
                      <a:endParaRPr lang="en-US" sz="1800" dirty="0"/>
                    </a:p>
                  </a:txBody>
                  <a:tcPr marT="45711" marB="45711"/>
                </a:tc>
                <a:tc>
                  <a:txBody>
                    <a:bodyPr/>
                    <a:lstStyle/>
                    <a:p>
                      <a:pPr algn="ctr"/>
                      <a:r>
                        <a:rPr lang="en-US" sz="1800" dirty="0"/>
                        <a:t>253</a:t>
                      </a:r>
                    </a:p>
                  </a:txBody>
                  <a:tcPr marT="45711" marB="45711"/>
                </a:tc>
                <a:extLst>
                  <a:ext uri="{0D108BD9-81ED-4DB2-BD59-A6C34878D82A}">
                    <a16:rowId xmlns="" xmlns:a16="http://schemas.microsoft.com/office/drawing/2014/main" val="10006"/>
                  </a:ext>
                </a:extLst>
              </a:tr>
              <a:tr h="370769">
                <a:tc>
                  <a:txBody>
                    <a:bodyPr/>
                    <a:lstStyle/>
                    <a:p>
                      <a:pPr algn="ctr"/>
                      <a:r>
                        <a:rPr lang="en-US" sz="1800" kern="1200" dirty="0"/>
                        <a:t>11111110</a:t>
                      </a:r>
                      <a:endParaRPr lang="en-US" sz="1800" dirty="0"/>
                    </a:p>
                  </a:txBody>
                  <a:tcPr marT="45711" marB="45711"/>
                </a:tc>
                <a:tc>
                  <a:txBody>
                    <a:bodyPr/>
                    <a:lstStyle/>
                    <a:p>
                      <a:pPr algn="ctr"/>
                      <a:r>
                        <a:rPr lang="en-US" sz="1800" dirty="0"/>
                        <a:t>254</a:t>
                      </a:r>
                    </a:p>
                  </a:txBody>
                  <a:tcPr marT="45711" marB="45711"/>
                </a:tc>
                <a:extLst>
                  <a:ext uri="{0D108BD9-81ED-4DB2-BD59-A6C34878D82A}">
                    <a16:rowId xmlns="" xmlns:a16="http://schemas.microsoft.com/office/drawing/2014/main" val="10007"/>
                  </a:ext>
                </a:extLst>
              </a:tr>
              <a:tr h="370769">
                <a:tc>
                  <a:txBody>
                    <a:bodyPr/>
                    <a:lstStyle/>
                    <a:p>
                      <a:pPr algn="ctr"/>
                      <a:r>
                        <a:rPr lang="en-US" sz="1800" kern="1200" dirty="0"/>
                        <a:t>11111111</a:t>
                      </a:r>
                      <a:endParaRPr lang="en-US" sz="1800" dirty="0"/>
                    </a:p>
                  </a:txBody>
                  <a:tcPr marT="45711" marB="45711"/>
                </a:tc>
                <a:tc>
                  <a:txBody>
                    <a:bodyPr/>
                    <a:lstStyle/>
                    <a:p>
                      <a:pPr algn="ctr"/>
                      <a:r>
                        <a:rPr lang="en-US" sz="1800" dirty="0"/>
                        <a:t>255</a:t>
                      </a:r>
                    </a:p>
                  </a:txBody>
                  <a:tcPr marT="45711" marB="45711"/>
                </a:tc>
                <a:extLst>
                  <a:ext uri="{0D108BD9-81ED-4DB2-BD59-A6C34878D82A}">
                    <a16:rowId xmlns="" xmlns:a16="http://schemas.microsoft.com/office/drawing/2014/main" val="10008"/>
                  </a:ext>
                </a:extLst>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Binary, Decimal, and Octal Numbering (1 of 2)</a:t>
            </a:r>
          </a:p>
        </p:txBody>
      </p:sp>
      <p:sp>
        <p:nvSpPr>
          <p:cNvPr id="41986" name="Rectangle 3"/>
          <p:cNvSpPr>
            <a:spLocks noGrp="1" noChangeArrowheads="1"/>
          </p:cNvSpPr>
          <p:nvPr>
            <p:ph idx="1"/>
          </p:nvPr>
        </p:nvSpPr>
        <p:spPr>
          <a:xfrm>
            <a:off x="457200" y="2362200"/>
            <a:ext cx="8229600" cy="4267200"/>
          </a:xfrm>
        </p:spPr>
        <p:txBody>
          <a:bodyPr/>
          <a:lstStyle/>
          <a:p>
            <a:r>
              <a:rPr lang="en-US" altLang="en-US" dirty="0"/>
              <a:t>Converted address in dotted decimal notation</a:t>
            </a:r>
          </a:p>
          <a:p>
            <a:pPr lvl="1"/>
            <a:r>
              <a:rPr lang="en-US" altLang="en-US" dirty="0"/>
              <a:t>11000000101010000000010000000010</a:t>
            </a:r>
            <a:br>
              <a:rPr lang="en-US" altLang="en-US" dirty="0"/>
            </a:br>
            <a:r>
              <a:rPr lang="en-US" altLang="en-US" dirty="0"/>
              <a:t>is displayed as 192.168.4.2</a:t>
            </a:r>
          </a:p>
          <a:p>
            <a:r>
              <a:rPr lang="en-US" altLang="en-US" dirty="0"/>
              <a:t>Know how to convert dotted decimal to binary and back</a:t>
            </a:r>
          </a:p>
          <a:p>
            <a:pPr lvl="1"/>
            <a:r>
              <a:rPr lang="en-US" altLang="en-US" dirty="0"/>
              <a:t>Every OS has a calculator</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
        <p:nvSpPr>
          <p:cNvPr id="2" name="Right Brace 1"/>
          <p:cNvSpPr/>
          <p:nvPr/>
        </p:nvSpPr>
        <p:spPr>
          <a:xfrm rot="16200000">
            <a:off x="6210300" y="2247900"/>
            <a:ext cx="228600" cy="1371600"/>
          </a:xfrm>
          <a:prstGeom prst="rightBrace">
            <a:avLst>
              <a:gd name="adj1" fmla="val 8333"/>
              <a:gd name="adj2" fmla="val 459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e 4"/>
          <p:cNvSpPr/>
          <p:nvPr/>
        </p:nvSpPr>
        <p:spPr>
          <a:xfrm rot="16200000">
            <a:off x="4792518" y="2217882"/>
            <a:ext cx="228600" cy="1431636"/>
          </a:xfrm>
          <a:prstGeom prst="rightBrace">
            <a:avLst>
              <a:gd name="adj1" fmla="val 8333"/>
              <a:gd name="adj2" fmla="val 459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Right Brace 5"/>
          <p:cNvSpPr/>
          <p:nvPr/>
        </p:nvSpPr>
        <p:spPr>
          <a:xfrm rot="16200000">
            <a:off x="3360882" y="2217882"/>
            <a:ext cx="228600" cy="1431636"/>
          </a:xfrm>
          <a:prstGeom prst="rightBrace">
            <a:avLst>
              <a:gd name="adj1" fmla="val 8333"/>
              <a:gd name="adj2" fmla="val 459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p:cNvSpPr/>
          <p:nvPr/>
        </p:nvSpPr>
        <p:spPr>
          <a:xfrm rot="16200000">
            <a:off x="1929246" y="2217882"/>
            <a:ext cx="228600" cy="1431636"/>
          </a:xfrm>
          <a:prstGeom prst="rightBrace">
            <a:avLst>
              <a:gd name="adj1" fmla="val 8333"/>
              <a:gd name="adj2" fmla="val 459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Binary, Decimal, and Octal Numbering (2 of 2)</a:t>
            </a:r>
          </a:p>
        </p:txBody>
      </p:sp>
      <p:pic>
        <p:nvPicPr>
          <p:cNvPr id="6" name="Picture 5" descr="Image shows Windows and a macOS Calculators in Programmer mode."/>
          <p:cNvPicPr>
            <a:picLocks noChangeAspect="1"/>
          </p:cNvPicPr>
          <p:nvPr/>
        </p:nvPicPr>
        <p:blipFill>
          <a:blip r:embed="rId3"/>
          <a:stretch>
            <a:fillRect/>
          </a:stretch>
        </p:blipFill>
        <p:spPr>
          <a:xfrm>
            <a:off x="1641721" y="2528713"/>
            <a:ext cx="5860557" cy="2846653"/>
          </a:xfrm>
          <a:prstGeom prst="rect">
            <a:avLst/>
          </a:prstGeom>
        </p:spPr>
      </p:pic>
      <p:sp>
        <p:nvSpPr>
          <p:cNvPr id="44035" name="Rectangle 3"/>
          <p:cNvSpPr>
            <a:spLocks noGrp="1" noChangeArrowheads="1"/>
          </p:cNvSpPr>
          <p:nvPr>
            <p:ph idx="1"/>
          </p:nvPr>
        </p:nvSpPr>
        <p:spPr>
          <a:xfrm>
            <a:off x="1543049" y="5362961"/>
            <a:ext cx="5959229" cy="914400"/>
          </a:xfrm>
        </p:spPr>
        <p:txBody>
          <a:bodyPr/>
          <a:lstStyle/>
          <a:p>
            <a:pPr marL="0" indent="0">
              <a:buFontTx/>
              <a:buNone/>
            </a:pPr>
            <a:r>
              <a:rPr lang="en-US" altLang="en-US" sz="2400" dirty="0"/>
              <a:t>Figure 6.14   Windows (left) and macOS (right) Calculators in Programmer mode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9144000" cy="914400"/>
          </a:xfrm>
        </p:spPr>
        <p:txBody>
          <a:bodyPr/>
          <a:lstStyle/>
          <a:p>
            <a:r>
              <a:rPr lang="en-US" dirty="0"/>
              <a:t>Using a Calculator for Conversions (1 of 2)</a:t>
            </a:r>
          </a:p>
        </p:txBody>
      </p:sp>
      <p:sp>
        <p:nvSpPr>
          <p:cNvPr id="43010" name="Rectangle 3"/>
          <p:cNvSpPr>
            <a:spLocks noGrp="1" noChangeArrowheads="1"/>
          </p:cNvSpPr>
          <p:nvPr>
            <p:ph idx="1"/>
          </p:nvPr>
        </p:nvSpPr>
        <p:spPr/>
        <p:txBody>
          <a:bodyPr/>
          <a:lstStyle/>
          <a:p>
            <a:r>
              <a:rPr lang="en-US" altLang="en-US" dirty="0"/>
              <a:t>Decimal to binary conversion</a:t>
            </a:r>
          </a:p>
          <a:p>
            <a:pPr lvl="1"/>
            <a:r>
              <a:rPr lang="en-US" altLang="en-US" dirty="0"/>
              <a:t>Enter a value in decimal view</a:t>
            </a:r>
          </a:p>
          <a:p>
            <a:pPr lvl="1"/>
            <a:r>
              <a:rPr lang="en-US" altLang="en-US" dirty="0"/>
              <a:t>Switch to binary view to convert the value</a:t>
            </a:r>
          </a:p>
          <a:p>
            <a:pPr lvl="1"/>
            <a:r>
              <a:rPr lang="en-US" altLang="en-US" dirty="0"/>
              <a:t>Leading zeroes do not display in the calculator</a:t>
            </a:r>
          </a:p>
          <a:p>
            <a:pPr lvl="1"/>
            <a:r>
              <a:rPr lang="en-US" altLang="en-US" dirty="0"/>
              <a:t>Leading zeroes are important when working with IP addresses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90600"/>
            <a:ext cx="9067800" cy="762000"/>
          </a:xfrm>
        </p:spPr>
        <p:txBody>
          <a:bodyPr/>
          <a:lstStyle/>
          <a:p>
            <a:r>
              <a:rPr lang="en-US" dirty="0"/>
              <a:t>Using a Calculator for Conversions (2 of 2)</a:t>
            </a:r>
          </a:p>
        </p:txBody>
      </p:sp>
      <p:pic>
        <p:nvPicPr>
          <p:cNvPr id="7170" name="Picture 2" descr="Image shows converting decimal to binary with Windows 10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057400"/>
            <a:ext cx="3303587" cy="324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8" name="Rectangle 3"/>
          <p:cNvSpPr>
            <a:spLocks noGrp="1" noChangeArrowheads="1"/>
          </p:cNvSpPr>
          <p:nvPr>
            <p:ph idx="1"/>
          </p:nvPr>
        </p:nvSpPr>
        <p:spPr>
          <a:xfrm>
            <a:off x="1371600" y="5334000"/>
            <a:ext cx="6400800" cy="785494"/>
          </a:xfrm>
        </p:spPr>
        <p:txBody>
          <a:bodyPr/>
          <a:lstStyle/>
          <a:p>
            <a:pPr marL="0" indent="0">
              <a:buNone/>
            </a:pPr>
            <a:r>
              <a:rPr lang="en-US" altLang="en-US" sz="2400" dirty="0"/>
              <a:t>Figure 6.15   Converting decimal to binary with Windows 10 Calculator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90600"/>
            <a:ext cx="9144000" cy="762000"/>
          </a:xfrm>
        </p:spPr>
        <p:txBody>
          <a:bodyPr/>
          <a:lstStyle/>
          <a:p>
            <a:r>
              <a:rPr lang="en-US" dirty="0"/>
              <a:t>Early Days of Networking Software (1 of 2)</a:t>
            </a:r>
            <a:br>
              <a:rPr lang="en-US" dirty="0"/>
            </a:br>
            <a:endParaRPr lang="en-US" dirty="0"/>
          </a:p>
        </p:txBody>
      </p:sp>
      <p:sp>
        <p:nvSpPr>
          <p:cNvPr id="2" name="Content Placeholder 1"/>
          <p:cNvSpPr>
            <a:spLocks noGrp="1"/>
          </p:cNvSpPr>
          <p:nvPr>
            <p:ph idx="1"/>
          </p:nvPr>
        </p:nvSpPr>
        <p:spPr/>
        <p:txBody>
          <a:bodyPr/>
          <a:lstStyle/>
          <a:p>
            <a:r>
              <a:rPr lang="en-US" dirty="0"/>
              <a:t>Several competing standards</a:t>
            </a:r>
          </a:p>
          <a:p>
            <a:r>
              <a:rPr lang="en-US" dirty="0"/>
              <a:t>Protocols: individual rules used by software</a:t>
            </a:r>
          </a:p>
          <a:p>
            <a:r>
              <a:rPr lang="en-US" dirty="0"/>
              <a:t>Protocol suites: many protocols lumped together</a:t>
            </a:r>
          </a:p>
          <a:p>
            <a:pPr lvl="1"/>
            <a:r>
              <a:rPr lang="en-US" dirty="0"/>
              <a:t>Novell Netware: IPX/SPX</a:t>
            </a:r>
          </a:p>
          <a:p>
            <a:pPr lvl="1"/>
            <a:r>
              <a:rPr lang="en-US" dirty="0"/>
              <a:t>Microsoft: NetBIOS/NetBEUI</a:t>
            </a:r>
          </a:p>
          <a:p>
            <a:pPr lvl="1"/>
            <a:r>
              <a:rPr lang="en-US" dirty="0"/>
              <a:t>Apple: AppleTalk</a:t>
            </a:r>
          </a:p>
          <a:p>
            <a:pPr lvl="1"/>
            <a:r>
              <a:rPr lang="en-US" dirty="0"/>
              <a:t>UNIX: TCP/IP</a:t>
            </a:r>
          </a:p>
          <a:p>
            <a:pPr lvl="1"/>
            <a:endParaRPr lang="en-US" dirty="0"/>
          </a:p>
        </p:txBody>
      </p:sp>
    </p:spTree>
    <p:extLst>
      <p:ext uri="{BB962C8B-B14F-4D97-AF65-F5344CB8AC3E}">
        <p14:creationId xmlns:p14="http://schemas.microsoft.com/office/powerpoint/2010/main" val="300496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 and IP Addressing (1 of 5)</a:t>
            </a:r>
          </a:p>
        </p:txBody>
      </p:sp>
      <p:sp>
        <p:nvSpPr>
          <p:cNvPr id="46082" name="Rectangle 3"/>
          <p:cNvSpPr>
            <a:spLocks noGrp="1" noChangeArrowheads="1"/>
          </p:cNvSpPr>
          <p:nvPr>
            <p:ph idx="1"/>
          </p:nvPr>
        </p:nvSpPr>
        <p:spPr/>
        <p:txBody>
          <a:bodyPr/>
          <a:lstStyle/>
          <a:p>
            <a:r>
              <a:rPr lang="en-US" altLang="en-US" dirty="0"/>
              <a:t>Every MAC address must be unique on a network</a:t>
            </a:r>
          </a:p>
          <a:p>
            <a:r>
              <a:rPr lang="en-US" altLang="en-US" dirty="0"/>
              <a:t>Every IP address must be unique</a:t>
            </a:r>
          </a:p>
          <a:p>
            <a:r>
              <a:rPr lang="en-US" altLang="en-US" dirty="0"/>
              <a:t>Every computer on a small TCP/IP network has both an IP address and a MAC address</a:t>
            </a:r>
          </a:p>
          <a:p>
            <a:r>
              <a:rPr lang="en-US" altLang="en-US" dirty="0"/>
              <a:t>An operating system utility displays addresses</a:t>
            </a:r>
          </a:p>
          <a:p>
            <a:pPr lvl="1"/>
            <a:r>
              <a:rPr lang="en-US" altLang="en-US" dirty="0"/>
              <a:t>A command-line utility is also available</a:t>
            </a:r>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 and IP Addressing (2 of 5) </a:t>
            </a:r>
          </a:p>
        </p:txBody>
      </p:sp>
      <p:pic>
        <p:nvPicPr>
          <p:cNvPr id="47107" name="Picture 1" descr="Image displays a small network with both IP and MAC addresses.&#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074817"/>
            <a:ext cx="3657600" cy="313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Rectangle 3"/>
          <p:cNvSpPr>
            <a:spLocks noGrp="1" noChangeArrowheads="1"/>
          </p:cNvSpPr>
          <p:nvPr>
            <p:ph idx="1"/>
          </p:nvPr>
        </p:nvSpPr>
        <p:spPr>
          <a:xfrm>
            <a:off x="457200" y="5562600"/>
            <a:ext cx="8229600" cy="609600"/>
          </a:xfrm>
        </p:spPr>
        <p:txBody>
          <a:bodyPr/>
          <a:lstStyle/>
          <a:p>
            <a:pPr marL="0" indent="0" algn="ctr">
              <a:buFontTx/>
              <a:buNone/>
            </a:pPr>
            <a:r>
              <a:rPr lang="en-US" altLang="en-US" sz="2400" dirty="0"/>
              <a:t>Figure 6.16   A small network with both IP and MAC addresses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MAC and IP Addressing (3 of 5)</a:t>
            </a:r>
            <a:endParaRPr lang="en-US" dirty="0"/>
          </a:p>
        </p:txBody>
      </p:sp>
      <p:pic>
        <p:nvPicPr>
          <p:cNvPr id="4098" name="Picture 2" descr="Image shows macOS Network ut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094" y="1600200"/>
            <a:ext cx="4595812" cy="3987800"/>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3"/>
          <p:cNvSpPr>
            <a:spLocks noGrp="1" noChangeArrowheads="1"/>
          </p:cNvSpPr>
          <p:nvPr>
            <p:ph idx="1"/>
          </p:nvPr>
        </p:nvSpPr>
        <p:spPr>
          <a:xfrm>
            <a:off x="457200" y="5571206"/>
            <a:ext cx="8229600" cy="685800"/>
          </a:xfrm>
        </p:spPr>
        <p:txBody>
          <a:bodyPr/>
          <a:lstStyle/>
          <a:p>
            <a:pPr algn="ctr">
              <a:buFontTx/>
              <a:buNone/>
            </a:pPr>
            <a:r>
              <a:rPr lang="en-US" altLang="en-US" sz="2400"/>
              <a:t>Figure 6.17   macOS Network utility</a:t>
            </a: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 and IP Addressing (4 of 5) </a:t>
            </a:r>
          </a:p>
        </p:txBody>
      </p:sp>
      <p:pic>
        <p:nvPicPr>
          <p:cNvPr id="2" name="Picture 1" descr="Image shows the results of an ipconfig /all in the Command Prompt window.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657" y="2155371"/>
            <a:ext cx="4337221" cy="3429000"/>
          </a:xfrm>
          <a:prstGeom prst="rect">
            <a:avLst/>
          </a:prstGeom>
        </p:spPr>
      </p:pic>
      <p:sp>
        <p:nvSpPr>
          <p:cNvPr id="50178" name="Rectangle 3"/>
          <p:cNvSpPr>
            <a:spLocks noGrp="1" noChangeArrowheads="1"/>
          </p:cNvSpPr>
          <p:nvPr>
            <p:ph idx="1"/>
          </p:nvPr>
        </p:nvSpPr>
        <p:spPr>
          <a:xfrm>
            <a:off x="2286000" y="5584371"/>
            <a:ext cx="4191000" cy="533400"/>
          </a:xfrm>
        </p:spPr>
        <p:txBody>
          <a:bodyPr/>
          <a:lstStyle/>
          <a:p>
            <a:pPr marL="0" indent="0">
              <a:buNone/>
            </a:pPr>
            <a:r>
              <a:rPr lang="en-US" altLang="en-US" sz="2400" dirty="0"/>
              <a:t>Figure 6.19   ipconfig /all results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 and IP Addressing (5 of 5)</a:t>
            </a:r>
          </a:p>
        </p:txBody>
      </p:sp>
      <p:pic>
        <p:nvPicPr>
          <p:cNvPr id="5122" name="Picture 2" descr="Image shows results from running ifconfig in mac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98268"/>
            <a:ext cx="5029200" cy="3976212"/>
          </a:xfrm>
          <a:prstGeom prst="rect">
            <a:avLst/>
          </a:prstGeom>
          <a:noFill/>
          <a:extLst>
            <a:ext uri="{909E8E84-426E-40DD-AFC4-6F175D3DCCD1}">
              <a14:hiddenFill xmlns:a14="http://schemas.microsoft.com/office/drawing/2010/main">
                <a:solidFill>
                  <a:srgbClr val="FFFFFF"/>
                </a:solidFill>
              </a14:hiddenFill>
            </a:ext>
          </a:extLst>
        </p:spPr>
      </p:pic>
      <p:sp>
        <p:nvSpPr>
          <p:cNvPr id="51202" name="Rectangle 3"/>
          <p:cNvSpPr>
            <a:spLocks noGrp="1" noChangeArrowheads="1"/>
          </p:cNvSpPr>
          <p:nvPr>
            <p:ph idx="1"/>
          </p:nvPr>
        </p:nvSpPr>
        <p:spPr>
          <a:xfrm>
            <a:off x="1162585" y="5715000"/>
            <a:ext cx="6875980" cy="533400"/>
          </a:xfrm>
        </p:spPr>
        <p:txBody>
          <a:bodyPr/>
          <a:lstStyle/>
          <a:p>
            <a:pPr marL="0" indent="0">
              <a:buNone/>
            </a:pPr>
            <a:r>
              <a:rPr lang="en-US" altLang="en-US" sz="2400" dirty="0"/>
              <a:t>Figure 6.20   Results from running ifconfig in macOS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 in Action</a:t>
            </a:r>
          </a:p>
        </p:txBody>
      </p:sp>
      <p:sp>
        <p:nvSpPr>
          <p:cNvPr id="52226" name="Rectangle 3"/>
          <p:cNvSpPr>
            <a:spLocks noGrp="1" noChangeArrowheads="1"/>
          </p:cNvSpPr>
          <p:nvPr>
            <p:ph idx="1"/>
          </p:nvPr>
        </p:nvSpPr>
        <p:spPr/>
        <p:txBody>
          <a:bodyPr/>
          <a:lstStyle/>
          <a:p>
            <a:r>
              <a:rPr lang="en-US" altLang="en-US" dirty="0"/>
              <a:t>IP addresses support LANs and WANs</a:t>
            </a:r>
          </a:p>
          <a:p>
            <a:r>
              <a:rPr lang="en-US" altLang="en-US" dirty="0"/>
              <a:t>Functions of IP</a:t>
            </a:r>
          </a:p>
          <a:p>
            <a:pPr lvl="1"/>
            <a:r>
              <a:rPr lang="en-US" altLang="en-US" dirty="0"/>
              <a:t>Creates a way to use IP addresses so each LAN has its own identification</a:t>
            </a:r>
          </a:p>
          <a:p>
            <a:pPr lvl="1"/>
            <a:r>
              <a:rPr lang="en-US" altLang="en-US" dirty="0"/>
              <a:t>Interconnects all LANs using routers</a:t>
            </a:r>
          </a:p>
          <a:p>
            <a:pPr lvl="1"/>
            <a:r>
              <a:rPr lang="en-US" altLang="en-US" dirty="0"/>
              <a:t>Gives each computer a way to recognize whether a packet is for the LAN or the WAN</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IDs (1 of 2)</a:t>
            </a:r>
          </a:p>
        </p:txBody>
      </p:sp>
      <p:sp>
        <p:nvSpPr>
          <p:cNvPr id="53250" name="Rectangle 3"/>
          <p:cNvSpPr>
            <a:spLocks noGrp="1" noChangeArrowheads="1"/>
          </p:cNvSpPr>
          <p:nvPr>
            <p:ph idx="1"/>
          </p:nvPr>
        </p:nvSpPr>
        <p:spPr/>
        <p:txBody>
          <a:bodyPr/>
          <a:lstStyle/>
          <a:p>
            <a:r>
              <a:rPr lang="en-US" altLang="en-US" dirty="0"/>
              <a:t>All computers on same LAN must share </a:t>
            </a:r>
            <a:br>
              <a:rPr lang="en-US" altLang="en-US" dirty="0"/>
            </a:br>
            <a:r>
              <a:rPr lang="en-US" altLang="en-US" dirty="0"/>
              <a:t>a similar IP address</a:t>
            </a:r>
          </a:p>
          <a:p>
            <a:r>
              <a:rPr lang="en-US" altLang="en-US" dirty="0"/>
              <a:t>First group of numbers will be the same</a:t>
            </a:r>
          </a:p>
          <a:p>
            <a:r>
              <a:rPr lang="en-US" altLang="en-US" dirty="0"/>
              <a:t>Last group of numbers will be unique</a:t>
            </a:r>
          </a:p>
          <a:p>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IDs (2 of 2)</a:t>
            </a:r>
          </a:p>
        </p:txBody>
      </p:sp>
      <p:pic>
        <p:nvPicPr>
          <p:cNvPr id="54275" name="Picture 3" descr="Image shows a LAN where all of the computers share the first three numbers of the IP address, with only the last number being unique on each system."/>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828800"/>
            <a:ext cx="3810000" cy="330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3"/>
          <p:cNvSpPr>
            <a:spLocks noGrp="1" noChangeArrowheads="1"/>
          </p:cNvSpPr>
          <p:nvPr>
            <p:ph idx="1"/>
          </p:nvPr>
        </p:nvSpPr>
        <p:spPr>
          <a:xfrm>
            <a:off x="2266950" y="5410200"/>
            <a:ext cx="4610100" cy="838200"/>
          </a:xfrm>
        </p:spPr>
        <p:txBody>
          <a:bodyPr/>
          <a:lstStyle/>
          <a:p>
            <a:pPr>
              <a:buFontTx/>
              <a:buNone/>
            </a:pPr>
            <a:r>
              <a:rPr lang="en-US" altLang="en-US" sz="2400" dirty="0"/>
              <a:t>Figure 6.22   IP addresses for a LAN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Interconnecting LANs (1 of 5)</a:t>
            </a:r>
          </a:p>
        </p:txBody>
      </p:sp>
      <p:sp>
        <p:nvSpPr>
          <p:cNvPr id="55298" name="Rectangle 3"/>
          <p:cNvSpPr>
            <a:spLocks noGrp="1" noChangeArrowheads="1"/>
          </p:cNvSpPr>
          <p:nvPr>
            <p:ph idx="1"/>
          </p:nvPr>
        </p:nvSpPr>
        <p:spPr/>
        <p:txBody>
          <a:bodyPr/>
          <a:lstStyle/>
          <a:p>
            <a:r>
              <a:rPr lang="en-US" altLang="en-US" dirty="0"/>
              <a:t>Requires a router connection</a:t>
            </a:r>
          </a:p>
          <a:p>
            <a:r>
              <a:rPr lang="en-US" altLang="en-US" dirty="0"/>
              <a:t>Router requires an IP address on each LAN</a:t>
            </a:r>
          </a:p>
          <a:p>
            <a:r>
              <a:rPr lang="en-US" altLang="en-US" dirty="0"/>
              <a:t>Default gateway </a:t>
            </a:r>
          </a:p>
          <a:p>
            <a:pPr lvl="1"/>
            <a:r>
              <a:rPr lang="en-US" altLang="en-US" dirty="0"/>
              <a:t>Router interface</a:t>
            </a:r>
          </a:p>
          <a:p>
            <a:r>
              <a:rPr lang="en-US" altLang="en-US" dirty="0"/>
              <a:t>Network administrators often give lowest host address in the network to the router</a:t>
            </a:r>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Interconnecting (2 of 5)</a:t>
            </a:r>
          </a:p>
        </p:txBody>
      </p:sp>
      <p:pic>
        <p:nvPicPr>
          <p:cNvPr id="56323" name="Picture 3" descr="Image shows a LAN with a router.&#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86000"/>
            <a:ext cx="3922332" cy="2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3"/>
          <p:cNvSpPr>
            <a:spLocks noGrp="1" noChangeArrowheads="1"/>
          </p:cNvSpPr>
          <p:nvPr>
            <p:ph idx="1"/>
          </p:nvPr>
        </p:nvSpPr>
        <p:spPr>
          <a:xfrm>
            <a:off x="457200" y="5410200"/>
            <a:ext cx="8229600" cy="685800"/>
          </a:xfrm>
        </p:spPr>
        <p:txBody>
          <a:bodyPr/>
          <a:lstStyle/>
          <a:p>
            <a:pPr algn="ctr">
              <a:buFontTx/>
              <a:buNone/>
            </a:pPr>
            <a:r>
              <a:rPr lang="en-US" altLang="en-US" sz="2400" dirty="0"/>
              <a:t>Figure 6.23   LAN with router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990600"/>
            <a:ext cx="9144000" cy="762000"/>
          </a:xfrm>
        </p:spPr>
        <p:txBody>
          <a:bodyPr/>
          <a:lstStyle/>
          <a:p>
            <a:r>
              <a:rPr lang="en-US" dirty="0"/>
              <a:t>Early Days of Networking Software (2 of 2)</a:t>
            </a:r>
            <a:br>
              <a:rPr lang="en-US" dirty="0"/>
            </a:br>
            <a:r>
              <a:rPr lang="en-US" dirty="0"/>
              <a:t> </a:t>
            </a:r>
          </a:p>
        </p:txBody>
      </p:sp>
      <p:sp>
        <p:nvSpPr>
          <p:cNvPr id="15363" name="Rectangle 3"/>
          <p:cNvSpPr>
            <a:spLocks noGrp="1" noChangeArrowheads="1"/>
          </p:cNvSpPr>
          <p:nvPr>
            <p:ph idx="1"/>
          </p:nvPr>
        </p:nvSpPr>
        <p:spPr/>
        <p:txBody>
          <a:bodyPr/>
          <a:lstStyle/>
          <a:p>
            <a:r>
              <a:rPr lang="en-US" altLang="en-US" dirty="0"/>
              <a:t>TCP/IP won out as the protocol of choice</a:t>
            </a:r>
          </a:p>
          <a:p>
            <a:pPr lvl="1"/>
            <a:r>
              <a:rPr lang="en-US" altLang="en-US" dirty="0"/>
              <a:t>Only protocol on the CompTIA Network+ exam</a:t>
            </a:r>
          </a:p>
          <a:p>
            <a:pPr lvl="1"/>
            <a:endParaRPr lang="en-US" alt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Interconnecting (3 of 5)</a:t>
            </a:r>
          </a:p>
        </p:txBody>
      </p:sp>
      <p:sp>
        <p:nvSpPr>
          <p:cNvPr id="57346" name="Rectangle 3"/>
          <p:cNvSpPr>
            <a:spLocks noGrp="1" noChangeArrowheads="1"/>
          </p:cNvSpPr>
          <p:nvPr>
            <p:ph idx="1"/>
          </p:nvPr>
        </p:nvSpPr>
        <p:spPr/>
        <p:txBody>
          <a:bodyPr/>
          <a:lstStyle/>
          <a:p>
            <a:r>
              <a:rPr lang="en-US" altLang="en-US" dirty="0"/>
              <a:t>Routers use network IDs to determine network traffic</a:t>
            </a:r>
          </a:p>
          <a:p>
            <a:r>
              <a:rPr lang="en-US" altLang="en-US" dirty="0"/>
              <a:t>Routing table</a:t>
            </a:r>
          </a:p>
          <a:p>
            <a:pPr lvl="1"/>
            <a:r>
              <a:rPr lang="en-US" altLang="en-US" dirty="0"/>
              <a:t>Instructions that tell the router what to do with incoming packets and where to send them</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Interconnecting (4 of 5)</a:t>
            </a:r>
          </a:p>
        </p:txBody>
      </p:sp>
      <p:pic>
        <p:nvPicPr>
          <p:cNvPr id="58371" name="Picture 1" descr="Image shows a diagram for a small, two-NIC router similar to the ones you see in many home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01100"/>
            <a:ext cx="5090658" cy="303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3"/>
          <p:cNvSpPr>
            <a:spLocks noGrp="1" noChangeArrowheads="1"/>
          </p:cNvSpPr>
          <p:nvPr>
            <p:ph idx="1"/>
          </p:nvPr>
        </p:nvSpPr>
        <p:spPr>
          <a:xfrm>
            <a:off x="2469129" y="5486400"/>
            <a:ext cx="3810000" cy="549197"/>
          </a:xfrm>
        </p:spPr>
        <p:txBody>
          <a:bodyPr/>
          <a:lstStyle/>
          <a:p>
            <a:pPr>
              <a:buFontTx/>
              <a:buNone/>
            </a:pPr>
            <a:r>
              <a:rPr lang="en-US" altLang="en-US" sz="2400" dirty="0"/>
              <a:t>Figure 6.24   Router diagram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Interconnecting (5 of 5)</a:t>
            </a:r>
          </a:p>
        </p:txBody>
      </p:sp>
      <p:pic>
        <p:nvPicPr>
          <p:cNvPr id="59395" name="Picture 1" descr="Image shows a LAN, router, and the Internet.&#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667000"/>
            <a:ext cx="6380747" cy="229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3"/>
          <p:cNvSpPr>
            <a:spLocks noGrp="1" noChangeArrowheads="1"/>
          </p:cNvSpPr>
          <p:nvPr>
            <p:ph idx="1"/>
          </p:nvPr>
        </p:nvSpPr>
        <p:spPr>
          <a:xfrm>
            <a:off x="457200" y="4965498"/>
            <a:ext cx="8229600" cy="609600"/>
          </a:xfrm>
        </p:spPr>
        <p:txBody>
          <a:bodyPr/>
          <a:lstStyle/>
          <a:p>
            <a:pPr algn="ctr">
              <a:buFontTx/>
              <a:buNone/>
            </a:pPr>
            <a:r>
              <a:rPr lang="en-US" altLang="en-US" sz="2400" dirty="0"/>
              <a:t>Figure 6.25   LAN, router, and the Internet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Limitations of Network ID Formats</a:t>
            </a:r>
            <a:br>
              <a:rPr lang="en-US" altLang="en-US" dirty="0"/>
            </a:br>
            <a:endParaRPr lang="en-US" dirty="0"/>
          </a:p>
        </p:txBody>
      </p:sp>
      <p:sp>
        <p:nvSpPr>
          <p:cNvPr id="60418" name="Rectangle 3"/>
          <p:cNvSpPr>
            <a:spLocks noGrp="1" noChangeArrowheads="1"/>
          </p:cNvSpPr>
          <p:nvPr>
            <p:ph idx="1"/>
          </p:nvPr>
        </p:nvSpPr>
        <p:spPr/>
        <p:txBody>
          <a:bodyPr/>
          <a:lstStyle/>
          <a:p>
            <a:r>
              <a:rPr lang="en-US" altLang="en-US" dirty="0"/>
              <a:t>Number of zero values at the end determines maximum number of hosts</a:t>
            </a:r>
          </a:p>
          <a:p>
            <a:r>
              <a:rPr lang="en-US" altLang="en-US" dirty="0"/>
              <a:t>Examples: </a:t>
            </a:r>
          </a:p>
          <a:p>
            <a:pPr lvl="1"/>
            <a:r>
              <a:rPr lang="en-US" altLang="en-US" dirty="0"/>
              <a:t>202.120.10.0 limited to 254 addresses</a:t>
            </a:r>
          </a:p>
          <a:p>
            <a:pPr lvl="1"/>
            <a:r>
              <a:rPr lang="en-US" altLang="en-US" dirty="0"/>
              <a:t>170.45.0.0 has a total of 65,534 hosts</a:t>
            </a:r>
          </a:p>
          <a:p>
            <a:pPr lvl="1"/>
            <a:r>
              <a:rPr lang="en-US" altLang="en-US" dirty="0"/>
              <a:t>12.0.0.0 has a total of 16.7 million hosts</a:t>
            </a:r>
          </a:p>
          <a:p>
            <a:r>
              <a:rPr lang="en-US" altLang="en-US" dirty="0"/>
              <a:t>Network IDs allow make it possible to connect multiple LANs into a WAN</a:t>
            </a:r>
          </a:p>
          <a:p>
            <a:pPr lvl="2"/>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Mask (1 of 3)</a:t>
            </a:r>
          </a:p>
        </p:txBody>
      </p:sp>
      <p:sp>
        <p:nvSpPr>
          <p:cNvPr id="61442" name="Rectangle 3"/>
          <p:cNvSpPr>
            <a:spLocks noGrp="1" noChangeArrowheads="1"/>
          </p:cNvSpPr>
          <p:nvPr>
            <p:ph idx="1"/>
          </p:nvPr>
        </p:nvSpPr>
        <p:spPr/>
        <p:txBody>
          <a:bodyPr/>
          <a:lstStyle/>
          <a:p>
            <a:r>
              <a:rPr lang="en-US" altLang="en-US" dirty="0"/>
              <a:t>Different processes used to send a packet to local and remote computers</a:t>
            </a:r>
          </a:p>
          <a:p>
            <a:pPr lvl="1"/>
            <a:r>
              <a:rPr lang="en-US" altLang="en-US" dirty="0"/>
              <a:t>Local computer: send a broadcast</a:t>
            </a:r>
          </a:p>
          <a:p>
            <a:pPr lvl="1"/>
            <a:r>
              <a:rPr lang="en-US" altLang="en-US" dirty="0"/>
              <a:t>Remote computer: send packet to the default gateway</a:t>
            </a:r>
          </a:p>
          <a:p>
            <a:pPr lvl="1"/>
            <a:r>
              <a:rPr lang="en-US" altLang="en-US" dirty="0"/>
              <a:t>Processes are illustrated in Figures 6.26 and 6.27</a:t>
            </a:r>
          </a:p>
          <a:p>
            <a:r>
              <a:rPr lang="en-US" altLang="en-US" dirty="0"/>
              <a:t>Subnet mask</a:t>
            </a:r>
          </a:p>
          <a:p>
            <a:pPr lvl="1"/>
            <a:r>
              <a:rPr lang="en-US" altLang="en-US" dirty="0"/>
              <a:t>String of ones followed by some number of zeros</a:t>
            </a:r>
          </a:p>
          <a:p>
            <a:pPr lvl="1"/>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Subnet Mask (2 of 3)</a:t>
            </a:r>
          </a:p>
        </p:txBody>
      </p:sp>
      <p:pic>
        <p:nvPicPr>
          <p:cNvPr id="62467" name="Picture 1" descr="Image illustrates the three amigos concept; three systems separated by walls or miles.&#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286000"/>
            <a:ext cx="3912317" cy="258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3"/>
          <p:cNvSpPr>
            <a:spLocks noGrp="1" noChangeArrowheads="1"/>
          </p:cNvSpPr>
          <p:nvPr>
            <p:ph idx="1"/>
          </p:nvPr>
        </p:nvSpPr>
        <p:spPr>
          <a:xfrm>
            <a:off x="838200" y="5099188"/>
            <a:ext cx="7620000" cy="609600"/>
          </a:xfrm>
        </p:spPr>
        <p:txBody>
          <a:bodyPr/>
          <a:lstStyle/>
          <a:p>
            <a:pPr marL="0" indent="0">
              <a:buNone/>
            </a:pPr>
            <a:r>
              <a:rPr lang="en-US" altLang="en-US" sz="2400" dirty="0"/>
              <a:t>Figure 6.26   The three amigos, separated by walls or miles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Subnet Mask (3 of 3)</a:t>
            </a:r>
          </a:p>
        </p:txBody>
      </p:sp>
      <p:pic>
        <p:nvPicPr>
          <p:cNvPr id="63491" name="Picture 1" descr="Image shows a system sending a packet remotely."/>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171" y="2209800"/>
            <a:ext cx="5029200" cy="279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Rectangle 3"/>
          <p:cNvSpPr>
            <a:spLocks noGrp="1" noChangeArrowheads="1"/>
          </p:cNvSpPr>
          <p:nvPr>
            <p:ph idx="1"/>
          </p:nvPr>
        </p:nvSpPr>
        <p:spPr>
          <a:xfrm>
            <a:off x="2079171" y="5257800"/>
            <a:ext cx="5334000" cy="762000"/>
          </a:xfrm>
        </p:spPr>
        <p:txBody>
          <a:bodyPr/>
          <a:lstStyle/>
          <a:p>
            <a:pPr marL="0" indent="0">
              <a:buNone/>
            </a:pPr>
            <a:r>
              <a:rPr lang="en-US" altLang="en-US" sz="2400" dirty="0"/>
              <a:t>Figure 6.27   Sending a packet remotely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Subnet Mask (1 of 2)</a:t>
            </a:r>
          </a:p>
        </p:txBody>
      </p:sp>
      <p:sp>
        <p:nvSpPr>
          <p:cNvPr id="64514" name="Rectangle 3"/>
          <p:cNvSpPr>
            <a:spLocks noGrp="1" noChangeArrowheads="1"/>
          </p:cNvSpPr>
          <p:nvPr>
            <p:ph idx="1"/>
          </p:nvPr>
        </p:nvSpPr>
        <p:spPr/>
        <p:txBody>
          <a:bodyPr/>
          <a:lstStyle/>
          <a:p>
            <a:r>
              <a:rPr lang="en-US" altLang="en-US" dirty="0"/>
              <a:t>Line up an IP address with a corresponding subnet mask in binary</a:t>
            </a:r>
          </a:p>
          <a:p>
            <a:pPr lvl="1"/>
            <a:r>
              <a:rPr lang="en-US" altLang="en-US" dirty="0"/>
              <a:t>The portion of the IP address that aligns with the ones of the subnet mask is the network ID of the IP address</a:t>
            </a:r>
          </a:p>
          <a:p>
            <a:pPr lvl="1"/>
            <a:r>
              <a:rPr lang="en-US" altLang="en-US" dirty="0"/>
              <a:t>The portion of the IP address that aligns with the zeroes is the host ID</a:t>
            </a:r>
          </a:p>
          <a:p>
            <a:pPr lvl="2"/>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the Subnet Mask (2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529095286"/>
              </p:ext>
            </p:extLst>
          </p:nvPr>
        </p:nvGraphicFramePr>
        <p:xfrm>
          <a:off x="457200" y="2667000"/>
          <a:ext cx="8229600" cy="1854200"/>
        </p:xfrm>
        <a:graphic>
          <a:graphicData uri="http://schemas.openxmlformats.org/drawingml/2006/table">
            <a:tbl>
              <a:tblPr firstRow="1" bandRow="1">
                <a:tableStyleId>{5C22544A-7EE6-4342-B048-85BDC9FD1C3A}</a:tableStyleId>
              </a:tblPr>
              <a:tblGrid>
                <a:gridCol w="1676400">
                  <a:extLst>
                    <a:ext uri="{9D8B030D-6E8A-4147-A177-3AD203B41FA5}">
                      <a16:colId xmlns="" xmlns:a16="http://schemas.microsoft.com/office/drawing/2014/main" val="365889355"/>
                    </a:ext>
                  </a:extLst>
                </a:gridCol>
                <a:gridCol w="2286000">
                  <a:extLst>
                    <a:ext uri="{9D8B030D-6E8A-4147-A177-3AD203B41FA5}">
                      <a16:colId xmlns="" xmlns:a16="http://schemas.microsoft.com/office/drawing/2014/main" val="2497532795"/>
                    </a:ext>
                  </a:extLst>
                </a:gridCol>
                <a:gridCol w="4267200">
                  <a:extLst>
                    <a:ext uri="{9D8B030D-6E8A-4147-A177-3AD203B41FA5}">
                      <a16:colId xmlns="" xmlns:a16="http://schemas.microsoft.com/office/drawing/2014/main" val="4017213511"/>
                    </a:ext>
                  </a:extLst>
                </a:gridCol>
              </a:tblGrid>
              <a:tr h="370840">
                <a:tc>
                  <a:txBody>
                    <a:bodyPr/>
                    <a:lstStyle/>
                    <a:p>
                      <a:endParaRPr lang="en-US" dirty="0"/>
                    </a:p>
                  </a:txBody>
                  <a:tcPr/>
                </a:tc>
                <a:tc>
                  <a:txBody>
                    <a:bodyPr/>
                    <a:lstStyle/>
                    <a:p>
                      <a:r>
                        <a:rPr lang="en-US" dirty="0"/>
                        <a:t>Dotted Decimal</a:t>
                      </a:r>
                    </a:p>
                  </a:txBody>
                  <a:tcPr/>
                </a:tc>
                <a:tc>
                  <a:txBody>
                    <a:bodyPr/>
                    <a:lstStyle/>
                    <a:p>
                      <a:r>
                        <a:rPr lang="en-US" dirty="0"/>
                        <a:t>Binary</a:t>
                      </a:r>
                    </a:p>
                  </a:txBody>
                  <a:tcPr/>
                </a:tc>
                <a:extLst>
                  <a:ext uri="{0D108BD9-81ED-4DB2-BD59-A6C34878D82A}">
                    <a16:rowId xmlns="" xmlns:a16="http://schemas.microsoft.com/office/drawing/2014/main" val="821330015"/>
                  </a:ext>
                </a:extLst>
              </a:tr>
              <a:tr h="370840">
                <a:tc>
                  <a:txBody>
                    <a:bodyPr/>
                    <a:lstStyle/>
                    <a:p>
                      <a:r>
                        <a:rPr lang="en-US" dirty="0"/>
                        <a:t>IP address</a:t>
                      </a:r>
                    </a:p>
                  </a:txBody>
                  <a:tcPr/>
                </a:tc>
                <a:tc>
                  <a:txBody>
                    <a:bodyPr/>
                    <a:lstStyle/>
                    <a:p>
                      <a:r>
                        <a:rPr lang="en-US" dirty="0"/>
                        <a:t>192.168.5.23</a:t>
                      </a:r>
                    </a:p>
                  </a:txBody>
                  <a:tcPr/>
                </a:tc>
                <a:tc>
                  <a:txBody>
                    <a:bodyPr/>
                    <a:lstStyle/>
                    <a:p>
                      <a:r>
                        <a:rPr lang="en-US" dirty="0"/>
                        <a:t>11000000.10101000.00000101.00010111</a:t>
                      </a:r>
                    </a:p>
                  </a:txBody>
                  <a:tcPr/>
                </a:tc>
                <a:extLst>
                  <a:ext uri="{0D108BD9-81ED-4DB2-BD59-A6C34878D82A}">
                    <a16:rowId xmlns="" xmlns:a16="http://schemas.microsoft.com/office/drawing/2014/main" val="1437353957"/>
                  </a:ext>
                </a:extLst>
              </a:tr>
              <a:tr h="370840">
                <a:tc>
                  <a:txBody>
                    <a:bodyPr/>
                    <a:lstStyle/>
                    <a:p>
                      <a:r>
                        <a:rPr lang="en-US" dirty="0"/>
                        <a:t>Subnet mask</a:t>
                      </a:r>
                    </a:p>
                  </a:txBody>
                  <a:tcPr/>
                </a:tc>
                <a:tc>
                  <a:txBody>
                    <a:bodyPr/>
                    <a:lstStyle/>
                    <a:p>
                      <a:r>
                        <a:rPr lang="en-US" dirty="0"/>
                        <a:t>255.255.255.0</a:t>
                      </a:r>
                    </a:p>
                  </a:txBody>
                  <a:tcPr/>
                </a:tc>
                <a:tc>
                  <a:txBody>
                    <a:bodyPr/>
                    <a:lstStyle/>
                    <a:p>
                      <a:r>
                        <a:rPr lang="en-US" dirty="0"/>
                        <a:t>11111111.11111111.11111111.00000000</a:t>
                      </a:r>
                    </a:p>
                  </a:txBody>
                  <a:tcPr/>
                </a:tc>
                <a:extLst>
                  <a:ext uri="{0D108BD9-81ED-4DB2-BD59-A6C34878D82A}">
                    <a16:rowId xmlns="" xmlns:a16="http://schemas.microsoft.com/office/drawing/2014/main" val="2940868782"/>
                  </a:ext>
                </a:extLst>
              </a:tr>
              <a:tr h="370840">
                <a:tc>
                  <a:txBody>
                    <a:bodyPr/>
                    <a:lstStyle/>
                    <a:p>
                      <a:r>
                        <a:rPr lang="en-US" dirty="0"/>
                        <a:t>Network ID</a:t>
                      </a:r>
                    </a:p>
                  </a:txBody>
                  <a:tcPr/>
                </a:tc>
                <a:tc>
                  <a:txBody>
                    <a:bodyPr/>
                    <a:lstStyle/>
                    <a:p>
                      <a:r>
                        <a:rPr lang="en-US" dirty="0"/>
                        <a:t>192.168.5.0</a:t>
                      </a:r>
                    </a:p>
                  </a:txBody>
                  <a:tcPr/>
                </a:tc>
                <a:tc>
                  <a:txBody>
                    <a:bodyPr/>
                    <a:lstStyle/>
                    <a:p>
                      <a:r>
                        <a:rPr lang="en-US" dirty="0"/>
                        <a:t>11000000.10101000.00000101.x</a:t>
                      </a:r>
                    </a:p>
                  </a:txBody>
                  <a:tcPr/>
                </a:tc>
                <a:extLst>
                  <a:ext uri="{0D108BD9-81ED-4DB2-BD59-A6C34878D82A}">
                    <a16:rowId xmlns="" xmlns:a16="http://schemas.microsoft.com/office/drawing/2014/main" val="1682360894"/>
                  </a:ext>
                </a:extLst>
              </a:tr>
              <a:tr h="370840">
                <a:tc>
                  <a:txBody>
                    <a:bodyPr/>
                    <a:lstStyle/>
                    <a:p>
                      <a:r>
                        <a:rPr lang="en-US" dirty="0"/>
                        <a:t>Host ID</a:t>
                      </a:r>
                    </a:p>
                  </a:txBody>
                  <a:tcPr/>
                </a:tc>
                <a:tc>
                  <a:txBody>
                    <a:bodyPr/>
                    <a:lstStyle/>
                    <a:p>
                      <a:r>
                        <a:rPr lang="en-US" dirty="0"/>
                        <a:t>x.x.x.23</a:t>
                      </a:r>
                    </a:p>
                  </a:txBody>
                  <a:tcPr/>
                </a:tc>
                <a:tc>
                  <a:txBody>
                    <a:bodyPr/>
                    <a:lstStyle/>
                    <a:p>
                      <a:r>
                        <a:rPr lang="en-US" dirty="0"/>
                        <a:t>x.x.x.00010111</a:t>
                      </a:r>
                    </a:p>
                  </a:txBody>
                  <a:tcPr/>
                </a:tc>
                <a:extLst>
                  <a:ext uri="{0D108BD9-81ED-4DB2-BD59-A6C34878D82A}">
                    <a16:rowId xmlns="" xmlns:a16="http://schemas.microsoft.com/office/drawing/2014/main" val="127682791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Addresses (1 of 2)</a:t>
            </a:r>
          </a:p>
        </p:txBody>
      </p:sp>
      <p:sp>
        <p:nvSpPr>
          <p:cNvPr id="66562" name="Rectangle 3"/>
          <p:cNvSpPr>
            <a:spLocks noGrp="1" noChangeArrowheads="1"/>
          </p:cNvSpPr>
          <p:nvPr>
            <p:ph idx="1"/>
          </p:nvPr>
        </p:nvSpPr>
        <p:spPr/>
        <p:txBody>
          <a:bodyPr/>
          <a:lstStyle/>
          <a:p>
            <a:r>
              <a:rPr lang="en-US" altLang="en-US" dirty="0"/>
              <a:t>Steps</a:t>
            </a:r>
          </a:p>
          <a:p>
            <a:pPr lvl="1"/>
            <a:r>
              <a:rPr lang="en-US" altLang="en-US" dirty="0"/>
              <a:t>The sending computer compares the destination IP address to its own IP address using the subnet mask</a:t>
            </a:r>
          </a:p>
          <a:p>
            <a:pPr lvl="1"/>
            <a:r>
              <a:rPr lang="en-US" altLang="en-US" dirty="0"/>
              <a:t>If the destination IP address matches the computer IP wherever there’s a 1 in the subnet mask, the destination is local</a:t>
            </a:r>
          </a:p>
          <a:p>
            <a:pPr lvl="2"/>
            <a:r>
              <a:rPr lang="en-US" altLang="en-US" dirty="0"/>
              <a:t>If not, the address is remote</a:t>
            </a:r>
          </a:p>
          <a:p>
            <a:pPr lvl="2"/>
            <a:endParaRPr lang="en-US" altLang="en-US" dirty="0"/>
          </a:p>
          <a:p>
            <a:pPr lvl="2"/>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
            </a:r>
            <a:br>
              <a:rPr lang="en-US" dirty="0"/>
            </a:br>
            <a:r>
              <a:rPr lang="en-US" dirty="0"/>
              <a:t>Test Specific</a:t>
            </a:r>
          </a:p>
        </p:txBody>
      </p:sp>
      <p:sp>
        <p:nvSpPr>
          <p:cNvPr id="2" name="Subtitle 1"/>
          <p:cNvSpPr>
            <a:spLocks noGrp="1"/>
          </p:cNvSpPr>
          <p:nvPr>
            <p:ph type="subTitle" idx="1"/>
          </p:nvPr>
        </p:nvSpPr>
        <p:spPr/>
        <p:txBody>
          <a:bodyPr/>
          <a:lstStyle/>
          <a:p>
            <a:r>
              <a:rPr lang="en-US" dirty="0"/>
              <a:t>The TCP/IP Protocol Suite</a:t>
            </a:r>
            <a:br>
              <a:rPr lang="en-US" dirty="0"/>
            </a:br>
            <a:endParaRPr lang="en-US" dirty="0"/>
          </a:p>
        </p:txBody>
      </p:sp>
    </p:spTree>
    <p:extLst>
      <p:ext uri="{BB962C8B-B14F-4D97-AF65-F5344CB8AC3E}">
        <p14:creationId xmlns:p14="http://schemas.microsoft.com/office/powerpoint/2010/main" val="397186156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Comparing Addresses (2 of 2)</a:t>
            </a:r>
          </a:p>
        </p:txBody>
      </p:sp>
      <p:pic>
        <p:nvPicPr>
          <p:cNvPr id="67587" name="Picture 1" descr="Image shows Computer A comparing its IP address to Computer B’s IP address using the subnet mask."/>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057400"/>
            <a:ext cx="2753027" cy="299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Rectangle 3"/>
          <p:cNvSpPr>
            <a:spLocks noGrp="1" noChangeArrowheads="1"/>
          </p:cNvSpPr>
          <p:nvPr>
            <p:ph idx="1"/>
          </p:nvPr>
        </p:nvSpPr>
        <p:spPr>
          <a:xfrm>
            <a:off x="2286000" y="5334000"/>
            <a:ext cx="4572000" cy="762000"/>
          </a:xfrm>
        </p:spPr>
        <p:txBody>
          <a:bodyPr/>
          <a:lstStyle/>
          <a:p>
            <a:pPr marL="0" indent="0">
              <a:buNone/>
            </a:pPr>
            <a:r>
              <a:rPr lang="en-US" altLang="en-US" sz="2400" dirty="0"/>
              <a:t>Figure 6.28   Comparing addresses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and the OSI Model (1 of 6)</a:t>
            </a:r>
          </a:p>
        </p:txBody>
      </p:sp>
      <p:sp>
        <p:nvSpPr>
          <p:cNvPr id="68610" name="Rectangle 3"/>
          <p:cNvSpPr>
            <a:spLocks noGrp="1" noChangeArrowheads="1"/>
          </p:cNvSpPr>
          <p:nvPr>
            <p:ph idx="1"/>
          </p:nvPr>
        </p:nvSpPr>
        <p:spPr/>
        <p:txBody>
          <a:bodyPr/>
          <a:lstStyle/>
          <a:p>
            <a:r>
              <a:rPr lang="en-US" altLang="en-US" dirty="0"/>
              <a:t>For a local destination address, sending computer sends out an Address Resolution Protocol (ARP) broadcast to determine the destination computer’s MAC address</a:t>
            </a:r>
          </a:p>
          <a:p>
            <a:pPr lvl="1"/>
            <a:r>
              <a:rPr lang="en-US" altLang="en-US" dirty="0"/>
              <a:t>An ARP packet contains the sending computer’s </a:t>
            </a:r>
            <a:br>
              <a:rPr lang="en-US" altLang="en-US" dirty="0"/>
            </a:br>
            <a:r>
              <a:rPr lang="en-US" altLang="en-US" dirty="0"/>
              <a:t>IP address and the destination address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 and the OSI Model (2 of 6)</a:t>
            </a:r>
          </a:p>
        </p:txBody>
      </p:sp>
      <p:sp>
        <p:nvSpPr>
          <p:cNvPr id="68610" name="Rectangle 3"/>
          <p:cNvSpPr>
            <a:spLocks noGrp="1" noChangeArrowheads="1"/>
          </p:cNvSpPr>
          <p:nvPr>
            <p:ph idx="1"/>
          </p:nvPr>
        </p:nvSpPr>
        <p:spPr/>
        <p:txBody>
          <a:bodyPr/>
          <a:lstStyle/>
          <a:p>
            <a:r>
              <a:rPr lang="en-US" altLang="en-US" dirty="0"/>
              <a:t>The destination computer responds by sending an ARP response containing its MAC address</a:t>
            </a:r>
          </a:p>
          <a:p>
            <a:r>
              <a:rPr lang="en-US" altLang="en-US" dirty="0"/>
              <a:t>The sending computer can now send data packets to the destination</a:t>
            </a:r>
          </a:p>
          <a:p>
            <a:pPr lvl="2"/>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extLst>
      <p:ext uri="{BB962C8B-B14F-4D97-AF65-F5344CB8AC3E}">
        <p14:creationId xmlns:p14="http://schemas.microsoft.com/office/powerpoint/2010/main" val="94470883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ARP and the OSI Model (3 of 6)</a:t>
            </a:r>
          </a:p>
        </p:txBody>
      </p:sp>
      <p:pic>
        <p:nvPicPr>
          <p:cNvPr id="6146" name="Picture 2" descr="Image shows that Computer A can now send out an ARP request, which is a broadcast, to determine Computer B’s MAC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725" y="1877707"/>
            <a:ext cx="3384550" cy="3683306"/>
          </a:xfrm>
          <a:prstGeom prst="rect">
            <a:avLst/>
          </a:prstGeom>
          <a:noFill/>
          <a:extLst>
            <a:ext uri="{909E8E84-426E-40DD-AFC4-6F175D3DCCD1}">
              <a14:hiddenFill xmlns:a14="http://schemas.microsoft.com/office/drawing/2010/main">
                <a:solidFill>
                  <a:srgbClr val="FFFFFF"/>
                </a:solidFill>
              </a14:hiddenFill>
            </a:ext>
          </a:extLst>
        </p:spPr>
      </p:pic>
      <p:sp>
        <p:nvSpPr>
          <p:cNvPr id="71682" name="Rectangle 3"/>
          <p:cNvSpPr>
            <a:spLocks noGrp="1" noChangeArrowheads="1"/>
          </p:cNvSpPr>
          <p:nvPr>
            <p:ph idx="1"/>
          </p:nvPr>
        </p:nvSpPr>
        <p:spPr>
          <a:xfrm>
            <a:off x="1943100" y="5562785"/>
            <a:ext cx="5257800" cy="832820"/>
          </a:xfrm>
        </p:spPr>
        <p:txBody>
          <a:bodyPr/>
          <a:lstStyle/>
          <a:p>
            <a:pPr marL="0" indent="0">
              <a:buNone/>
            </a:pPr>
            <a:r>
              <a:rPr lang="en-US" altLang="en-US" sz="2400" dirty="0"/>
              <a:t>Figure 6.29   Comparing addresses again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ARP and the OSI Model (4 of 6)</a:t>
            </a:r>
          </a:p>
        </p:txBody>
      </p:sp>
      <p:pic>
        <p:nvPicPr>
          <p:cNvPr id="69635" name="Picture 1" descr="Image shows Computer A sending out an ARP reques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4622" y="1994263"/>
            <a:ext cx="591475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3"/>
          <p:cNvSpPr>
            <a:spLocks noGrp="1" noChangeArrowheads="1"/>
          </p:cNvSpPr>
          <p:nvPr>
            <p:ph idx="1"/>
          </p:nvPr>
        </p:nvSpPr>
        <p:spPr>
          <a:xfrm>
            <a:off x="0" y="5486400"/>
            <a:ext cx="9144000" cy="457200"/>
          </a:xfrm>
        </p:spPr>
        <p:txBody>
          <a:bodyPr/>
          <a:lstStyle/>
          <a:p>
            <a:pPr marL="0" indent="0" algn="ctr">
              <a:buNone/>
            </a:pPr>
            <a:r>
              <a:rPr lang="en-US" altLang="en-US" sz="2400" dirty="0"/>
              <a:t>Figure 6.30   Sending an ARP request to the gateway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a Valid Subnet Mask</a:t>
            </a:r>
            <a:br>
              <a:rPr lang="en-US" dirty="0"/>
            </a:br>
            <a:endParaRPr lang="en-US" dirty="0"/>
          </a:p>
        </p:txBody>
      </p:sp>
      <p:sp>
        <p:nvSpPr>
          <p:cNvPr id="75778" name="TextBox 7"/>
          <p:cNvSpPr txBox="1">
            <a:spLocks noChangeArrowheads="1"/>
          </p:cNvSpPr>
          <p:nvPr/>
        </p:nvSpPr>
        <p:spPr bwMode="auto">
          <a:xfrm>
            <a:off x="685800" y="2590800"/>
            <a:ext cx="792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04963" algn="l"/>
                <a:tab pos="3208338" algn="l"/>
              </a:tabLst>
              <a:defRPr sz="2400">
                <a:solidFill>
                  <a:schemeClr val="tx1"/>
                </a:solidFill>
                <a:latin typeface="Arial" panose="020B0604020202020204" pitchFamily="34" charset="0"/>
              </a:defRPr>
            </a:lvl1pPr>
            <a:lvl2pPr marL="742950" indent="-285750" eaLnBrk="0" hangingPunct="0">
              <a:tabLst>
                <a:tab pos="1604963" algn="l"/>
                <a:tab pos="3208338" algn="l"/>
              </a:tabLst>
              <a:defRPr sz="2400">
                <a:solidFill>
                  <a:schemeClr val="tx1"/>
                </a:solidFill>
                <a:latin typeface="Arial" panose="020B0604020202020204" pitchFamily="34" charset="0"/>
              </a:defRPr>
            </a:lvl2pPr>
            <a:lvl3pPr marL="1143000" indent="-228600" eaLnBrk="0" hangingPunct="0">
              <a:tabLst>
                <a:tab pos="1604963" algn="l"/>
                <a:tab pos="3208338" algn="l"/>
              </a:tabLst>
              <a:defRPr sz="2400">
                <a:solidFill>
                  <a:schemeClr val="tx1"/>
                </a:solidFill>
                <a:latin typeface="Arial" panose="020B0604020202020204" pitchFamily="34" charset="0"/>
              </a:defRPr>
            </a:lvl3pPr>
            <a:lvl4pPr marL="1600200" indent="-228600" eaLnBrk="0" hangingPunct="0">
              <a:tabLst>
                <a:tab pos="1604963" algn="l"/>
                <a:tab pos="3208338" algn="l"/>
              </a:tabLst>
              <a:defRPr sz="2400">
                <a:solidFill>
                  <a:schemeClr val="tx1"/>
                </a:solidFill>
                <a:latin typeface="Arial" panose="020B0604020202020204" pitchFamily="34" charset="0"/>
              </a:defRPr>
            </a:lvl4pPr>
            <a:lvl5pPr marL="2057400" indent="-228600" eaLnBrk="0" hangingPunct="0">
              <a:tabLst>
                <a:tab pos="1604963" algn="l"/>
                <a:tab pos="3208338"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9pPr>
          </a:lstStyle>
          <a:p>
            <a:pPr eaLnBrk="1" hangingPunct="1"/>
            <a:r>
              <a:rPr lang="en-US" altLang="en-US" sz="2000" dirty="0">
                <a:latin typeface="Courier New" panose="02070309020205020404" pitchFamily="49" charset="0"/>
                <a:cs typeface="Courier New" panose="02070309020205020404" pitchFamily="49" charset="0"/>
              </a:rPr>
              <a:t>11111111111111111111111100000000 = 255.255.255.0</a:t>
            </a:r>
          </a:p>
          <a:p>
            <a:pPr eaLnBrk="1" hangingPunct="1"/>
            <a:r>
              <a:rPr lang="en-US" altLang="en-US" sz="2000" dirty="0">
                <a:latin typeface="Courier New" panose="02070309020205020404" pitchFamily="49" charset="0"/>
                <a:cs typeface="Courier New" panose="02070309020205020404" pitchFamily="49" charset="0"/>
              </a:rPr>
              <a:t>11111111111111110000000000000000 = 255.255.0.0</a:t>
            </a:r>
          </a:p>
          <a:p>
            <a:pPr eaLnBrk="1" hangingPunct="1"/>
            <a:r>
              <a:rPr lang="en-US" altLang="en-US" sz="2000" dirty="0">
                <a:latin typeface="Courier New" panose="02070309020205020404" pitchFamily="49" charset="0"/>
                <a:cs typeface="Courier New" panose="02070309020205020404" pitchFamily="49" charset="0"/>
              </a:rPr>
              <a:t>11111111000000000000000000000000 = 255.0.0.0</a:t>
            </a:r>
            <a:endParaRPr lang="en-US" altLang="en-US" sz="2000" i="1" dirty="0">
              <a:latin typeface="Courier New" panose="02070309020205020404" pitchFamily="49" charset="0"/>
              <a:cs typeface="Courier New" panose="02070309020205020404" pitchFamily="49" charset="0"/>
            </a:endParaRPr>
          </a:p>
        </p:txBody>
      </p:sp>
      <p:sp>
        <p:nvSpPr>
          <p:cNvPr id="75779" name="TextBox 4"/>
          <p:cNvSpPr txBox="1">
            <a:spLocks noChangeArrowheads="1"/>
          </p:cNvSpPr>
          <p:nvPr/>
        </p:nvSpPr>
        <p:spPr bwMode="auto">
          <a:xfrm>
            <a:off x="685800" y="4191000"/>
            <a:ext cx="792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04963" algn="l"/>
                <a:tab pos="3208338" algn="l"/>
              </a:tabLst>
              <a:defRPr sz="2400">
                <a:solidFill>
                  <a:schemeClr val="tx1"/>
                </a:solidFill>
                <a:latin typeface="Arial" panose="020B0604020202020204" pitchFamily="34" charset="0"/>
              </a:defRPr>
            </a:lvl1pPr>
            <a:lvl2pPr marL="742950" indent="-285750" eaLnBrk="0" hangingPunct="0">
              <a:tabLst>
                <a:tab pos="1604963" algn="l"/>
                <a:tab pos="3208338" algn="l"/>
              </a:tabLst>
              <a:defRPr sz="2400">
                <a:solidFill>
                  <a:schemeClr val="tx1"/>
                </a:solidFill>
                <a:latin typeface="Arial" panose="020B0604020202020204" pitchFamily="34" charset="0"/>
              </a:defRPr>
            </a:lvl2pPr>
            <a:lvl3pPr marL="1143000" indent="-228600" eaLnBrk="0" hangingPunct="0">
              <a:tabLst>
                <a:tab pos="1604963" algn="l"/>
                <a:tab pos="3208338" algn="l"/>
              </a:tabLst>
              <a:defRPr sz="2400">
                <a:solidFill>
                  <a:schemeClr val="tx1"/>
                </a:solidFill>
                <a:latin typeface="Arial" panose="020B0604020202020204" pitchFamily="34" charset="0"/>
              </a:defRPr>
            </a:lvl3pPr>
            <a:lvl4pPr marL="1600200" indent="-228600" eaLnBrk="0" hangingPunct="0">
              <a:tabLst>
                <a:tab pos="1604963" algn="l"/>
                <a:tab pos="3208338" algn="l"/>
              </a:tabLst>
              <a:defRPr sz="2400">
                <a:solidFill>
                  <a:schemeClr val="tx1"/>
                </a:solidFill>
                <a:latin typeface="Arial" panose="020B0604020202020204" pitchFamily="34" charset="0"/>
              </a:defRPr>
            </a:lvl4pPr>
            <a:lvl5pPr marL="2057400" indent="-228600" eaLnBrk="0" hangingPunct="0">
              <a:tabLst>
                <a:tab pos="1604963" algn="l"/>
                <a:tab pos="3208338"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1604963" algn="l"/>
                <a:tab pos="3208338" algn="l"/>
              </a:tabLst>
              <a:defRPr sz="2400">
                <a:solidFill>
                  <a:schemeClr val="tx1"/>
                </a:solidFill>
                <a:latin typeface="Arial" panose="020B0604020202020204" pitchFamily="34" charset="0"/>
              </a:defRPr>
            </a:lvl9pPr>
          </a:lstStyle>
          <a:p>
            <a:pPr eaLnBrk="1" hangingPunct="1"/>
            <a:r>
              <a:rPr lang="en-US" altLang="en-US" sz="2000" dirty="0">
                <a:latin typeface="Courier New" panose="02070309020205020404" pitchFamily="49" charset="0"/>
                <a:cs typeface="Courier New" panose="02070309020205020404" pitchFamily="49" charset="0"/>
              </a:rPr>
              <a:t>11111111111111111111111100000000 = /24 (24 ones)</a:t>
            </a:r>
          </a:p>
          <a:p>
            <a:pPr eaLnBrk="1" hangingPunct="1"/>
            <a:r>
              <a:rPr lang="en-US" altLang="en-US" sz="2000" dirty="0">
                <a:latin typeface="Courier New" panose="02070309020205020404" pitchFamily="49" charset="0"/>
                <a:cs typeface="Courier New" panose="02070309020205020404" pitchFamily="49" charset="0"/>
              </a:rPr>
              <a:t>11111111111111110000000000000000 = /16 (16 ones)</a:t>
            </a:r>
          </a:p>
          <a:p>
            <a:pPr eaLnBrk="1" hangingPunct="1"/>
            <a:r>
              <a:rPr lang="en-US" altLang="en-US" sz="2000" dirty="0">
                <a:latin typeface="Courier New" panose="02070309020205020404" pitchFamily="49" charset="0"/>
                <a:cs typeface="Courier New" panose="02070309020205020404" pitchFamily="49" charset="0"/>
              </a:rPr>
              <a:t>11111111000000000000000000000000 = /8 (8 ones)</a:t>
            </a:r>
            <a:endParaRPr lang="en-US" altLang="en-US" sz="2000" i="1" dirty="0">
              <a:latin typeface="Courier New" panose="02070309020205020404" pitchFamily="49" charset="0"/>
              <a:cs typeface="Courier New" panose="02070309020205020404" pitchFamily="49"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for Setting Up Subnet Masks</a:t>
            </a:r>
          </a:p>
        </p:txBody>
      </p:sp>
      <p:sp>
        <p:nvSpPr>
          <p:cNvPr id="77826" name="Rectangle 3"/>
          <p:cNvSpPr>
            <a:spLocks noGrp="1" noChangeArrowheads="1"/>
          </p:cNvSpPr>
          <p:nvPr>
            <p:ph idx="1"/>
          </p:nvPr>
        </p:nvSpPr>
        <p:spPr/>
        <p:txBody>
          <a:bodyPr/>
          <a:lstStyle/>
          <a:p>
            <a:r>
              <a:rPr lang="en-US" altLang="en-US" dirty="0"/>
              <a:t>Network administrators must enter the correct IP address and subnet mask when setting up a system</a:t>
            </a:r>
          </a:p>
          <a:p>
            <a:pPr lvl="1"/>
            <a:r>
              <a:rPr lang="en-US" altLang="en-US" dirty="0"/>
              <a:t>The networking software does the rest</a:t>
            </a:r>
          </a:p>
          <a:p>
            <a:r>
              <a:rPr lang="en-US" altLang="en-US" dirty="0"/>
              <a:t>If you want a computer to work in a routed network, you must configure the computer correctly with an IP address, a subnet mask, and a default gateway</a:t>
            </a:r>
          </a:p>
          <a:p>
            <a:pPr lvl="2"/>
            <a:endParaRPr lang="en-US" altLang="en-US" dirty="0"/>
          </a:p>
          <a:p>
            <a:pPr lvl="3"/>
            <a:endParaRPr lang="en-US" altLang="en-US" dirty="0"/>
          </a:p>
          <a:p>
            <a:pPr lvl="3"/>
            <a:endParaRPr lang="en-US" altLang="en-US" dirty="0"/>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Class IDs (1 of 2)</a:t>
            </a:r>
            <a:br>
              <a:rPr lang="en-US" altLang="en-US" dirty="0"/>
            </a:br>
            <a:endParaRPr lang="en-US" dirty="0"/>
          </a:p>
        </p:txBody>
      </p:sp>
      <p:sp>
        <p:nvSpPr>
          <p:cNvPr id="78850" name="Rectangle 3"/>
          <p:cNvSpPr>
            <a:spLocks noGrp="1" noChangeArrowheads="1"/>
          </p:cNvSpPr>
          <p:nvPr>
            <p:ph idx="1"/>
          </p:nvPr>
        </p:nvSpPr>
        <p:spPr/>
        <p:txBody>
          <a:bodyPr/>
          <a:lstStyle/>
          <a:p>
            <a:r>
              <a:rPr lang="en-US" altLang="en-US" dirty="0"/>
              <a:t>No two devices on the Internet can share the same IP address</a:t>
            </a:r>
          </a:p>
          <a:p>
            <a:pPr lvl="1"/>
            <a:r>
              <a:rPr lang="en-US" altLang="en-US" dirty="0"/>
              <a:t>Internet Assigned Number Authority (IANA) tracks/disperses IP addresses in network blocks</a:t>
            </a:r>
          </a:p>
          <a:p>
            <a:pPr lvl="1"/>
            <a:r>
              <a:rPr lang="en-US" altLang="en-US" dirty="0"/>
              <a:t>IANA oversees several Regional Internet Registries (RIRs)</a:t>
            </a:r>
          </a:p>
          <a:p>
            <a:pPr lvl="1"/>
            <a:r>
              <a:rPr lang="en-US" altLang="en-US" dirty="0"/>
              <a:t>RIRs  in turn pass out IP addresses to large ISPs</a:t>
            </a:r>
          </a:p>
          <a:p>
            <a:pPr lvl="1"/>
            <a:r>
              <a:rPr lang="en-US" altLang="en-US" dirty="0"/>
              <a:t>ISPs pass out IP addresses to most end users</a:t>
            </a:r>
          </a:p>
          <a:p>
            <a:pPr lvl="3"/>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 IDs (2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524250740"/>
              </p:ext>
            </p:extLst>
          </p:nvPr>
        </p:nvGraphicFramePr>
        <p:xfrm>
          <a:off x="457200" y="2667000"/>
          <a:ext cx="8229600" cy="24942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787054205"/>
                    </a:ext>
                  </a:extLst>
                </a:gridCol>
                <a:gridCol w="1524000">
                  <a:extLst>
                    <a:ext uri="{9D8B030D-6E8A-4147-A177-3AD203B41FA5}">
                      <a16:colId xmlns="" xmlns:a16="http://schemas.microsoft.com/office/drawing/2014/main" val="3412268028"/>
                    </a:ext>
                  </a:extLst>
                </a:gridCol>
                <a:gridCol w="3657600">
                  <a:extLst>
                    <a:ext uri="{9D8B030D-6E8A-4147-A177-3AD203B41FA5}">
                      <a16:colId xmlns="" xmlns:a16="http://schemas.microsoft.com/office/drawing/2014/main" val="3556237422"/>
                    </a:ext>
                  </a:extLst>
                </a:gridCol>
                <a:gridCol w="2057400">
                  <a:extLst>
                    <a:ext uri="{9D8B030D-6E8A-4147-A177-3AD203B41FA5}">
                      <a16:colId xmlns="" xmlns:a16="http://schemas.microsoft.com/office/drawing/2014/main" val="480186046"/>
                    </a:ext>
                  </a:extLst>
                </a:gridCol>
              </a:tblGrid>
              <a:tr h="370840">
                <a:tc>
                  <a:txBody>
                    <a:bodyPr/>
                    <a:lstStyle/>
                    <a:p>
                      <a:endParaRPr lang="en-US" dirty="0"/>
                    </a:p>
                  </a:txBody>
                  <a:tcPr/>
                </a:tc>
                <a:tc>
                  <a:txBody>
                    <a:bodyPr/>
                    <a:lstStyle/>
                    <a:p>
                      <a:r>
                        <a:rPr lang="en-US" dirty="0"/>
                        <a:t>First Decimal</a:t>
                      </a:r>
                    </a:p>
                    <a:p>
                      <a:r>
                        <a:rPr lang="en-US" dirty="0"/>
                        <a:t>Value</a:t>
                      </a:r>
                    </a:p>
                  </a:txBody>
                  <a:tcPr/>
                </a:tc>
                <a:tc>
                  <a:txBody>
                    <a:bodyPr/>
                    <a:lstStyle/>
                    <a:p>
                      <a:r>
                        <a:rPr lang="en-US" dirty="0"/>
                        <a:t>Addresses</a:t>
                      </a:r>
                    </a:p>
                  </a:txBody>
                  <a:tcPr/>
                </a:tc>
                <a:tc>
                  <a:txBody>
                    <a:bodyPr/>
                    <a:lstStyle/>
                    <a:p>
                      <a:r>
                        <a:rPr lang="en-US" dirty="0"/>
                        <a:t>Hosts per</a:t>
                      </a:r>
                    </a:p>
                    <a:p>
                      <a:r>
                        <a:rPr lang="en-US" dirty="0"/>
                        <a:t>Network ID</a:t>
                      </a:r>
                    </a:p>
                  </a:txBody>
                  <a:tcPr/>
                </a:tc>
                <a:extLst>
                  <a:ext uri="{0D108BD9-81ED-4DB2-BD59-A6C34878D82A}">
                    <a16:rowId xmlns="" xmlns:a16="http://schemas.microsoft.com/office/drawing/2014/main" val="3243904813"/>
                  </a:ext>
                </a:extLst>
              </a:tr>
              <a:tr h="370840">
                <a:tc>
                  <a:txBody>
                    <a:bodyPr/>
                    <a:lstStyle/>
                    <a:p>
                      <a:r>
                        <a:rPr lang="en-US" dirty="0"/>
                        <a:t>Class A</a:t>
                      </a:r>
                    </a:p>
                  </a:txBody>
                  <a:tcPr/>
                </a:tc>
                <a:tc>
                  <a:txBody>
                    <a:bodyPr/>
                    <a:lstStyle/>
                    <a:p>
                      <a:r>
                        <a:rPr lang="en-US" dirty="0"/>
                        <a:t>1–126</a:t>
                      </a:r>
                    </a:p>
                  </a:txBody>
                  <a:tcPr/>
                </a:tc>
                <a:tc>
                  <a:txBody>
                    <a:bodyPr/>
                    <a:lstStyle/>
                    <a:p>
                      <a:r>
                        <a:rPr lang="en-US" dirty="0"/>
                        <a:t>1.0.0.0–126.255.255.255</a:t>
                      </a:r>
                    </a:p>
                  </a:txBody>
                  <a:tcPr/>
                </a:tc>
                <a:tc>
                  <a:txBody>
                    <a:bodyPr/>
                    <a:lstStyle/>
                    <a:p>
                      <a:r>
                        <a:rPr lang="en-US" dirty="0"/>
                        <a:t>16,277,214</a:t>
                      </a:r>
                    </a:p>
                  </a:txBody>
                  <a:tcPr/>
                </a:tc>
                <a:extLst>
                  <a:ext uri="{0D108BD9-81ED-4DB2-BD59-A6C34878D82A}">
                    <a16:rowId xmlns="" xmlns:a16="http://schemas.microsoft.com/office/drawing/2014/main" val="3543481207"/>
                  </a:ext>
                </a:extLst>
              </a:tr>
              <a:tr h="370840">
                <a:tc>
                  <a:txBody>
                    <a:bodyPr/>
                    <a:lstStyle/>
                    <a:p>
                      <a:r>
                        <a:rPr lang="en-US" dirty="0"/>
                        <a:t>Class B</a:t>
                      </a:r>
                    </a:p>
                  </a:txBody>
                  <a:tcPr/>
                </a:tc>
                <a:tc>
                  <a:txBody>
                    <a:bodyPr/>
                    <a:lstStyle/>
                    <a:p>
                      <a:r>
                        <a:rPr lang="en-US" dirty="0"/>
                        <a:t>128–191</a:t>
                      </a:r>
                    </a:p>
                  </a:txBody>
                  <a:tcPr/>
                </a:tc>
                <a:tc>
                  <a:txBody>
                    <a:bodyPr/>
                    <a:lstStyle/>
                    <a:p>
                      <a:r>
                        <a:rPr lang="en-US" dirty="0"/>
                        <a:t>128.0.0.0–191.255.255.255</a:t>
                      </a:r>
                    </a:p>
                  </a:txBody>
                  <a:tcPr/>
                </a:tc>
                <a:tc>
                  <a:txBody>
                    <a:bodyPr/>
                    <a:lstStyle/>
                    <a:p>
                      <a:r>
                        <a:rPr lang="en-US" dirty="0"/>
                        <a:t>65,534</a:t>
                      </a:r>
                    </a:p>
                  </a:txBody>
                  <a:tcPr/>
                </a:tc>
                <a:extLst>
                  <a:ext uri="{0D108BD9-81ED-4DB2-BD59-A6C34878D82A}">
                    <a16:rowId xmlns="" xmlns:a16="http://schemas.microsoft.com/office/drawing/2014/main" val="2474152303"/>
                  </a:ext>
                </a:extLst>
              </a:tr>
              <a:tr h="370840">
                <a:tc>
                  <a:txBody>
                    <a:bodyPr/>
                    <a:lstStyle/>
                    <a:p>
                      <a:r>
                        <a:rPr lang="en-US" dirty="0"/>
                        <a:t>Class C</a:t>
                      </a:r>
                    </a:p>
                  </a:txBody>
                  <a:tcPr/>
                </a:tc>
                <a:tc>
                  <a:txBody>
                    <a:bodyPr/>
                    <a:lstStyle/>
                    <a:p>
                      <a:r>
                        <a:rPr lang="en-US" dirty="0"/>
                        <a:t>192–223</a:t>
                      </a:r>
                    </a:p>
                  </a:txBody>
                  <a:tcPr/>
                </a:tc>
                <a:tc>
                  <a:txBody>
                    <a:bodyPr/>
                    <a:lstStyle/>
                    <a:p>
                      <a:r>
                        <a:rPr lang="en-US" dirty="0"/>
                        <a:t>192.0.0.0–223.255.255.255</a:t>
                      </a:r>
                    </a:p>
                  </a:txBody>
                  <a:tcPr/>
                </a:tc>
                <a:tc>
                  <a:txBody>
                    <a:bodyPr/>
                    <a:lstStyle/>
                    <a:p>
                      <a:r>
                        <a:rPr lang="en-US" dirty="0"/>
                        <a:t>254</a:t>
                      </a:r>
                    </a:p>
                  </a:txBody>
                  <a:tcPr/>
                </a:tc>
                <a:extLst>
                  <a:ext uri="{0D108BD9-81ED-4DB2-BD59-A6C34878D82A}">
                    <a16:rowId xmlns="" xmlns:a16="http://schemas.microsoft.com/office/drawing/2014/main" val="749326303"/>
                  </a:ext>
                </a:extLst>
              </a:tr>
              <a:tr h="370840">
                <a:tc>
                  <a:txBody>
                    <a:bodyPr/>
                    <a:lstStyle/>
                    <a:p>
                      <a:r>
                        <a:rPr lang="en-US" dirty="0"/>
                        <a:t>Class D</a:t>
                      </a:r>
                    </a:p>
                  </a:txBody>
                  <a:tcPr/>
                </a:tc>
                <a:tc>
                  <a:txBody>
                    <a:bodyPr/>
                    <a:lstStyle/>
                    <a:p>
                      <a:r>
                        <a:rPr lang="en-US" dirty="0"/>
                        <a:t>224–239</a:t>
                      </a:r>
                    </a:p>
                  </a:txBody>
                  <a:tcPr/>
                </a:tc>
                <a:tc>
                  <a:txBody>
                    <a:bodyPr/>
                    <a:lstStyle/>
                    <a:p>
                      <a:r>
                        <a:rPr lang="en-US" dirty="0"/>
                        <a:t>224.0.0.0–239.255.255.255</a:t>
                      </a:r>
                    </a:p>
                  </a:txBody>
                  <a:tcPr/>
                </a:tc>
                <a:tc>
                  <a:txBody>
                    <a:bodyPr/>
                    <a:lstStyle/>
                    <a:p>
                      <a:r>
                        <a:rPr lang="en-US" dirty="0"/>
                        <a:t>Multicast</a:t>
                      </a:r>
                    </a:p>
                  </a:txBody>
                  <a:tcPr/>
                </a:tc>
                <a:extLst>
                  <a:ext uri="{0D108BD9-81ED-4DB2-BD59-A6C34878D82A}">
                    <a16:rowId xmlns="" xmlns:a16="http://schemas.microsoft.com/office/drawing/2014/main" val="154007837"/>
                  </a:ext>
                </a:extLst>
              </a:tr>
              <a:tr h="370840">
                <a:tc>
                  <a:txBody>
                    <a:bodyPr/>
                    <a:lstStyle/>
                    <a:p>
                      <a:r>
                        <a:rPr lang="en-US" dirty="0"/>
                        <a:t>Class E</a:t>
                      </a:r>
                    </a:p>
                  </a:txBody>
                  <a:tcPr/>
                </a:tc>
                <a:tc>
                  <a:txBody>
                    <a:bodyPr/>
                    <a:lstStyle/>
                    <a:p>
                      <a:r>
                        <a:rPr lang="en-US" dirty="0"/>
                        <a:t>240–254</a:t>
                      </a:r>
                    </a:p>
                  </a:txBody>
                  <a:tcPr/>
                </a:tc>
                <a:tc>
                  <a:txBody>
                    <a:bodyPr/>
                    <a:lstStyle/>
                    <a:p>
                      <a:r>
                        <a:rPr lang="en-US" dirty="0"/>
                        <a:t>240.0.0.0–254.255.255.255</a:t>
                      </a:r>
                    </a:p>
                  </a:txBody>
                  <a:tcPr/>
                </a:tc>
                <a:tc>
                  <a:txBody>
                    <a:bodyPr/>
                    <a:lstStyle/>
                    <a:p>
                      <a:r>
                        <a:rPr lang="en-US" dirty="0"/>
                        <a:t>Experimental</a:t>
                      </a:r>
                    </a:p>
                  </a:txBody>
                  <a:tcPr/>
                </a:tc>
                <a:extLst>
                  <a:ext uri="{0D108BD9-81ED-4DB2-BD59-A6C34878D82A}">
                    <a16:rowId xmlns="" xmlns:a16="http://schemas.microsoft.com/office/drawing/2014/main" val="414519188"/>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Send a Packet</a:t>
            </a:r>
          </a:p>
        </p:txBody>
      </p:sp>
      <p:sp>
        <p:nvSpPr>
          <p:cNvPr id="80898" name="Rectangle 3"/>
          <p:cNvSpPr>
            <a:spLocks noGrp="1" noChangeArrowheads="1"/>
          </p:cNvSpPr>
          <p:nvPr>
            <p:ph idx="1"/>
          </p:nvPr>
        </p:nvSpPr>
        <p:spPr/>
        <p:txBody>
          <a:bodyPr/>
          <a:lstStyle/>
          <a:p>
            <a:r>
              <a:rPr lang="en-US" altLang="en-US" dirty="0"/>
              <a:t>Three ways </a:t>
            </a:r>
          </a:p>
          <a:p>
            <a:pPr lvl="1"/>
            <a:r>
              <a:rPr lang="en-US" altLang="en-US" dirty="0"/>
              <a:t>Broadcast to every computer on the LAN</a:t>
            </a:r>
          </a:p>
          <a:p>
            <a:pPr lvl="1"/>
            <a:r>
              <a:rPr lang="en-US" altLang="en-US" dirty="0"/>
              <a:t>Unicast from one computer to another computer</a:t>
            </a:r>
          </a:p>
          <a:p>
            <a:pPr lvl="1"/>
            <a:r>
              <a:rPr lang="en-US" altLang="en-US" dirty="0"/>
              <a:t>Multicast from one computer to a group</a:t>
            </a:r>
          </a:p>
          <a:p>
            <a:pPr lvl="2"/>
            <a:r>
              <a:rPr lang="en-US" altLang="en-US" dirty="0"/>
              <a:t>Often used by routers</a:t>
            </a:r>
          </a:p>
          <a:p>
            <a:r>
              <a:rPr lang="en-US" altLang="en-US" dirty="0"/>
              <a:t>Multicast class blocks are often used for one-to-many communication</a:t>
            </a:r>
          </a:p>
          <a:p>
            <a:pPr lvl="1"/>
            <a:r>
              <a:rPr lang="en-US" altLang="en-US" dirty="0"/>
              <a:t>Example: streaming video conferencing</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TCP/IP Model (1 of 3)</a:t>
            </a:r>
          </a:p>
        </p:txBody>
      </p:sp>
      <p:sp>
        <p:nvSpPr>
          <p:cNvPr id="2" name="Content Placeholder 1"/>
          <p:cNvSpPr>
            <a:spLocks noGrp="1"/>
          </p:cNvSpPr>
          <p:nvPr>
            <p:ph idx="1"/>
          </p:nvPr>
        </p:nvSpPr>
        <p:spPr/>
        <p:txBody>
          <a:bodyPr/>
          <a:lstStyle/>
          <a:p>
            <a:r>
              <a:rPr lang="en-US" dirty="0"/>
              <a:t>Introduced in Chapter 1</a:t>
            </a:r>
          </a:p>
          <a:p>
            <a:r>
              <a:rPr lang="en-US" dirty="0"/>
              <a:t>Top three layers</a:t>
            </a:r>
          </a:p>
          <a:p>
            <a:pPr lvl="1"/>
            <a:r>
              <a:rPr lang="en-US" dirty="0"/>
              <a:t>Internet, Transport, and Application</a:t>
            </a:r>
          </a:p>
        </p:txBody>
      </p:sp>
    </p:spTree>
    <p:extLst>
      <p:ext uri="{BB962C8B-B14F-4D97-AF65-F5344CB8AC3E}">
        <p14:creationId xmlns:p14="http://schemas.microsoft.com/office/powerpoint/2010/main" val="4248208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Blocks</a:t>
            </a:r>
          </a:p>
        </p:txBody>
      </p:sp>
      <p:sp>
        <p:nvSpPr>
          <p:cNvPr id="81922" name="Rectangle 3"/>
          <p:cNvSpPr>
            <a:spLocks noGrp="1" noChangeArrowheads="1"/>
          </p:cNvSpPr>
          <p:nvPr>
            <p:ph idx="1"/>
          </p:nvPr>
        </p:nvSpPr>
        <p:spPr/>
        <p:txBody>
          <a:bodyPr/>
          <a:lstStyle/>
          <a:p>
            <a:r>
              <a:rPr lang="en-US" altLang="en-US" dirty="0"/>
              <a:t>IP class blocks were allocated generously </a:t>
            </a:r>
            <a:br>
              <a:rPr lang="en-US" altLang="en-US" dirty="0"/>
            </a:br>
            <a:r>
              <a:rPr lang="en-US" altLang="en-US" dirty="0"/>
              <a:t>at first</a:t>
            </a:r>
          </a:p>
          <a:p>
            <a:pPr lvl="1"/>
            <a:r>
              <a:rPr lang="en-US" altLang="en-US" dirty="0"/>
              <a:t>Unallocated IP addresses became scarce</a:t>
            </a:r>
          </a:p>
          <a:p>
            <a:r>
              <a:rPr lang="en-US" altLang="en-US" dirty="0"/>
              <a:t>IP class blocks concept did not scale well</a:t>
            </a:r>
          </a:p>
          <a:p>
            <a:pPr lvl="1"/>
            <a:r>
              <a:rPr lang="en-US" altLang="en-US" dirty="0"/>
              <a:t>If you needed 2000 IP addresses, you had to take a single Class B or eight Class C blocks</a:t>
            </a:r>
          </a:p>
          <a:p>
            <a:r>
              <a:rPr lang="en-US" altLang="en-US" dirty="0"/>
              <a:t>Solution</a:t>
            </a:r>
          </a:p>
          <a:p>
            <a:pPr lvl="1"/>
            <a:r>
              <a:rPr lang="en-US" altLang="en-US" dirty="0"/>
              <a:t>Classless Inter-Domain Routing (CIDR)</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CIDR and Subnetting</a:t>
            </a:r>
          </a:p>
        </p:txBody>
      </p:sp>
    </p:spTree>
    <p:extLst>
      <p:ext uri="{BB962C8B-B14F-4D97-AF65-F5344CB8AC3E}">
        <p14:creationId xmlns:p14="http://schemas.microsoft.com/office/powerpoint/2010/main" val="268726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 and Subnetting</a:t>
            </a:r>
          </a:p>
        </p:txBody>
      </p:sp>
      <p:sp>
        <p:nvSpPr>
          <p:cNvPr id="83970" name="Rectangle 3"/>
          <p:cNvSpPr>
            <a:spLocks noGrp="1" noChangeArrowheads="1"/>
          </p:cNvSpPr>
          <p:nvPr>
            <p:ph idx="1"/>
          </p:nvPr>
        </p:nvSpPr>
        <p:spPr/>
        <p:txBody>
          <a:bodyPr/>
          <a:lstStyle/>
          <a:p>
            <a:r>
              <a:rPr lang="en-US" altLang="en-US" dirty="0"/>
              <a:t>Subnetting chops up a single class of IP addresses into multiple smaller groups</a:t>
            </a:r>
          </a:p>
          <a:p>
            <a:r>
              <a:rPr lang="en-US" altLang="en-US" dirty="0"/>
              <a:t>CIDR and subnetting are virtually the same thing</a:t>
            </a:r>
          </a:p>
          <a:p>
            <a:pPr lvl="1"/>
            <a:r>
              <a:rPr lang="en-US" altLang="en-US" dirty="0"/>
              <a:t>Subnetting is done by an organization on a block of addresses to create multiple subnetworks</a:t>
            </a:r>
          </a:p>
          <a:p>
            <a:pPr lvl="1"/>
            <a:r>
              <a:rPr lang="en-US" altLang="en-US" dirty="0"/>
              <a:t>CIDR is done by an ISP on a block of addresses to create multiple subnets to pass out to customers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Subnetting</a:t>
            </a:r>
          </a:p>
        </p:txBody>
      </p:sp>
      <p:sp>
        <p:nvSpPr>
          <p:cNvPr id="84994" name="Rectangle 3"/>
          <p:cNvSpPr>
            <a:spLocks noGrp="1" noChangeArrowheads="1"/>
          </p:cNvSpPr>
          <p:nvPr>
            <p:ph idx="1"/>
          </p:nvPr>
        </p:nvSpPr>
        <p:spPr>
          <a:xfrm>
            <a:off x="457200" y="1981200"/>
            <a:ext cx="8229600" cy="4572000"/>
          </a:xfrm>
        </p:spPr>
        <p:txBody>
          <a:bodyPr/>
          <a:lstStyle/>
          <a:p>
            <a:r>
              <a:rPr lang="en-US" altLang="en-US" dirty="0"/>
              <a:t>Advantages of subnetting</a:t>
            </a:r>
          </a:p>
          <a:p>
            <a:pPr lvl="1"/>
            <a:r>
              <a:rPr lang="en-US" altLang="en-US" dirty="0"/>
              <a:t>Allows more efficient use of IP addresses than class blocks</a:t>
            </a:r>
          </a:p>
          <a:p>
            <a:pPr lvl="1">
              <a:spcBef>
                <a:spcPts val="0"/>
              </a:spcBef>
            </a:pPr>
            <a:r>
              <a:rPr lang="en-US" altLang="en-US" dirty="0"/>
              <a:t>Enables separation of networks for security</a:t>
            </a:r>
          </a:p>
          <a:p>
            <a:pPr lvl="1">
              <a:spcBef>
                <a:spcPts val="0"/>
              </a:spcBef>
            </a:pPr>
            <a:r>
              <a:rPr lang="en-US" altLang="en-US" dirty="0"/>
              <a:t>Ensures bandwidth control</a:t>
            </a:r>
          </a:p>
          <a:p>
            <a:r>
              <a:rPr lang="en-US" altLang="en-US" dirty="0"/>
              <a:t>Subnet mask is cornerstone of subnetting</a:t>
            </a:r>
          </a:p>
          <a:p>
            <a:pPr lvl="1"/>
            <a:r>
              <a:rPr lang="en-US" altLang="en-US" dirty="0"/>
              <a:t>Extend subnet masks of /8, /16, or /24 subnet by </a:t>
            </a:r>
            <a:br>
              <a:rPr lang="en-US" altLang="en-US" dirty="0"/>
            </a:br>
            <a:r>
              <a:rPr lang="en-US" altLang="en-US" dirty="0"/>
              <a:t>adding more ones (removing equal number of zeroes)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Subnetting (1 of 4)</a:t>
            </a:r>
          </a:p>
        </p:txBody>
      </p:sp>
      <p:sp>
        <p:nvSpPr>
          <p:cNvPr id="86018" name="Rectangle 3"/>
          <p:cNvSpPr>
            <a:spLocks noGrp="1" noChangeArrowheads="1"/>
          </p:cNvSpPr>
          <p:nvPr>
            <p:ph idx="1"/>
          </p:nvPr>
        </p:nvSpPr>
        <p:spPr/>
        <p:txBody>
          <a:bodyPr/>
          <a:lstStyle/>
          <a:p>
            <a:r>
              <a:rPr lang="en-US" altLang="en-US" dirty="0"/>
              <a:t>Subnetting an Internet café</a:t>
            </a:r>
          </a:p>
          <a:p>
            <a:pPr lvl="1"/>
            <a:r>
              <a:rPr lang="en-US" altLang="en-US" dirty="0"/>
              <a:t>50 computers</a:t>
            </a:r>
          </a:p>
          <a:p>
            <a:pPr lvl="2"/>
            <a:r>
              <a:rPr lang="en-US" altLang="en-US" dirty="0"/>
              <a:t>40 public computers</a:t>
            </a:r>
          </a:p>
          <a:p>
            <a:pPr lvl="2"/>
            <a:r>
              <a:rPr lang="en-US" altLang="en-US" dirty="0"/>
              <a:t>10 back office computers</a:t>
            </a:r>
          </a:p>
          <a:p>
            <a:pPr lvl="2"/>
            <a:r>
              <a:rPr lang="en-US" altLang="en-US" dirty="0"/>
              <a:t>10 wireless clients (maximum)</a:t>
            </a:r>
          </a:p>
          <a:p>
            <a:pPr lvl="1"/>
            <a:r>
              <a:rPr lang="en-US" altLang="en-US" dirty="0"/>
              <a:t>Network ID 192.168.4/24</a:t>
            </a:r>
          </a:p>
          <a:p>
            <a:pPr lvl="1"/>
            <a:r>
              <a:rPr lang="en-US" altLang="en-US" dirty="0"/>
              <a:t>Must prevent people using the public system from accessing the private machines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Example of Subnetting (2 of 4)</a:t>
            </a:r>
          </a:p>
        </p:txBody>
      </p:sp>
      <p:pic>
        <p:nvPicPr>
          <p:cNvPr id="7170" name="Picture 2" descr="Image shows an office network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005936"/>
            <a:ext cx="3657600" cy="3780012"/>
          </a:xfrm>
          <a:prstGeom prst="rect">
            <a:avLst/>
          </a:prstGeom>
          <a:noFill/>
          <a:extLst>
            <a:ext uri="{909E8E84-426E-40DD-AFC4-6F175D3DCCD1}">
              <a14:hiddenFill xmlns:a14="http://schemas.microsoft.com/office/drawing/2010/main">
                <a:solidFill>
                  <a:srgbClr val="FFFFFF"/>
                </a:solidFill>
              </a14:hiddenFill>
            </a:ext>
          </a:extLst>
        </p:spPr>
      </p:pic>
      <p:sp>
        <p:nvSpPr>
          <p:cNvPr id="87042" name="Rectangle 3"/>
          <p:cNvSpPr>
            <a:spLocks noGrp="1" noChangeArrowheads="1"/>
          </p:cNvSpPr>
          <p:nvPr>
            <p:ph idx="1"/>
          </p:nvPr>
        </p:nvSpPr>
        <p:spPr>
          <a:xfrm>
            <a:off x="0" y="5791200"/>
            <a:ext cx="9144000" cy="533400"/>
          </a:xfrm>
        </p:spPr>
        <p:txBody>
          <a:bodyPr/>
          <a:lstStyle/>
          <a:p>
            <a:pPr marL="0" indent="0" algn="ctr">
              <a:buNone/>
            </a:pPr>
            <a:r>
              <a:rPr lang="en-US" altLang="en-US" sz="2400" dirty="0"/>
              <a:t>Figure 6.31   Layout of the network</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Subnetting (3 of 4)</a:t>
            </a:r>
          </a:p>
        </p:txBody>
      </p:sp>
      <p:sp>
        <p:nvSpPr>
          <p:cNvPr id="88066" name="Rectangle 3"/>
          <p:cNvSpPr>
            <a:spLocks noGrp="1" noChangeArrowheads="1"/>
          </p:cNvSpPr>
          <p:nvPr>
            <p:ph idx="1"/>
          </p:nvPr>
        </p:nvSpPr>
        <p:spPr>
          <a:xfrm>
            <a:off x="457200" y="2209800"/>
            <a:ext cx="8229600" cy="4572000"/>
          </a:xfrm>
        </p:spPr>
        <p:txBody>
          <a:bodyPr/>
          <a:lstStyle/>
          <a:p>
            <a:r>
              <a:rPr lang="en-US" altLang="en-US" dirty="0"/>
              <a:t>Begin with the given subnet mask and move it to the right until you have the number of subnets you need</a:t>
            </a:r>
          </a:p>
          <a:p>
            <a:r>
              <a:rPr lang="en-US" altLang="en-US" dirty="0"/>
              <a:t>Forget the dots</a:t>
            </a:r>
          </a:p>
          <a:p>
            <a:pPr lvl="1"/>
            <a:r>
              <a:rPr lang="en-US" altLang="en-US" dirty="0"/>
              <a:t>Don’t be limited to /8, /16, /24 networks</a:t>
            </a:r>
          </a:p>
          <a:p>
            <a:pPr lvl="1"/>
            <a:r>
              <a:rPr lang="en-US" altLang="en-US" dirty="0"/>
              <a:t>Network IDs do not need to end on the dots</a:t>
            </a:r>
          </a:p>
          <a:p>
            <a:pPr lvl="1"/>
            <a:r>
              <a:rPr lang="en-US" altLang="en-US" dirty="0"/>
              <a:t>Create subnets of /26, /27, /22, and so on</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Subnetting (4 of 4)</a:t>
            </a:r>
          </a:p>
        </p:txBody>
      </p:sp>
      <p:sp>
        <p:nvSpPr>
          <p:cNvPr id="89090" name="Rectangle 3"/>
          <p:cNvSpPr>
            <a:spLocks noGrp="1" noChangeArrowheads="1"/>
          </p:cNvSpPr>
          <p:nvPr>
            <p:ph idx="1"/>
          </p:nvPr>
        </p:nvSpPr>
        <p:spPr>
          <a:xfrm>
            <a:off x="457200" y="2209800"/>
            <a:ext cx="8229600" cy="4572000"/>
          </a:xfrm>
        </p:spPr>
        <p:txBody>
          <a:bodyPr/>
          <a:lstStyle/>
          <a:p>
            <a:r>
              <a:rPr lang="en-US" altLang="en-US" dirty="0"/>
              <a:t>192.168.4.0/24</a:t>
            </a:r>
          </a:p>
          <a:p>
            <a:r>
              <a:rPr lang="en-US" altLang="en-US" dirty="0"/>
              <a:t>Change a zero to a one in the subnet mask</a:t>
            </a:r>
          </a:p>
          <a:p>
            <a:r>
              <a:rPr lang="en-US" altLang="en-US" dirty="0"/>
              <a:t>/24 becomes a /25 subnet</a:t>
            </a:r>
          </a:p>
          <a:p>
            <a:pPr marL="457200" lvl="1" indent="0">
              <a:buNone/>
            </a:pPr>
            <a:r>
              <a:rPr lang="en-US" altLang="en-US" dirty="0"/>
              <a:t>	</a:t>
            </a:r>
          </a:p>
          <a:p>
            <a:pPr marL="457200" lvl="1" indent="0">
              <a:buNone/>
            </a:pPr>
            <a:r>
              <a:rPr lang="en-US" altLang="en-US" dirty="0"/>
              <a:t>	11111111111111111111111110000000</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Calculating the Maximum Number of Hosts (1 of 2)</a:t>
            </a:r>
            <a:endParaRPr lang="en-US" dirty="0"/>
          </a:p>
        </p:txBody>
      </p:sp>
      <p:sp>
        <p:nvSpPr>
          <p:cNvPr id="90114" name="Rectangle 3"/>
          <p:cNvSpPr>
            <a:spLocks noGrp="1" noChangeArrowheads="1"/>
          </p:cNvSpPr>
          <p:nvPr>
            <p:ph idx="1"/>
          </p:nvPr>
        </p:nvSpPr>
        <p:spPr>
          <a:xfrm>
            <a:off x="457200" y="2209800"/>
            <a:ext cx="8229600" cy="4572000"/>
          </a:xfrm>
        </p:spPr>
        <p:txBody>
          <a:bodyPr/>
          <a:lstStyle/>
          <a:p>
            <a:r>
              <a:rPr lang="en-US" altLang="en-US" dirty="0"/>
              <a:t>Example: hosts on a /24 network</a:t>
            </a:r>
          </a:p>
          <a:p>
            <a:pPr lvl="1"/>
            <a:r>
              <a:rPr lang="en-US" altLang="en-US" dirty="0"/>
              <a:t>192.168.4.1 to 192.168.4.254 = 254 hosts</a:t>
            </a:r>
          </a:p>
          <a:p>
            <a:pPr lvl="1"/>
            <a:r>
              <a:rPr lang="en-US" altLang="en-US" dirty="0"/>
              <a:t>Calculate in binary</a:t>
            </a:r>
          </a:p>
          <a:p>
            <a:pPr lvl="2"/>
            <a:r>
              <a:rPr lang="en-US" altLang="en-US" dirty="0"/>
              <a:t>In a /24 network, eight binary digits are used for </a:t>
            </a:r>
            <a:br>
              <a:rPr lang="en-US" altLang="en-US" dirty="0"/>
            </a:br>
            <a:r>
              <a:rPr lang="en-US" altLang="en-US" dirty="0"/>
              <a:t>the host ID</a:t>
            </a:r>
          </a:p>
          <a:p>
            <a:pPr lvl="2"/>
            <a:r>
              <a:rPr lang="en-US" altLang="en-US" dirty="0"/>
              <a:t>00000001 to 11111110 = 254 hosts</a:t>
            </a:r>
          </a:p>
          <a:p>
            <a:pPr lvl="2"/>
            <a:r>
              <a:rPr lang="en-US" altLang="en-US" dirty="0"/>
              <a:t>2</a:t>
            </a:r>
            <a:r>
              <a:rPr lang="en-US" altLang="en-US" baseline="30000" dirty="0"/>
              <a:t>8</a:t>
            </a:r>
            <a:r>
              <a:rPr lang="en-US" altLang="en-US" dirty="0"/>
              <a:t> – 2 = 254 total hosts</a:t>
            </a:r>
          </a:p>
          <a:p>
            <a:pPr lvl="1"/>
            <a:r>
              <a:rPr lang="en-US" altLang="en-US" dirty="0"/>
              <a:t>Memorize the formula for the number of hosts</a:t>
            </a:r>
          </a:p>
          <a:p>
            <a:pPr lvl="2"/>
            <a:r>
              <a:rPr lang="en-US" altLang="en-US" dirty="0"/>
              <a:t>2</a:t>
            </a:r>
            <a:r>
              <a:rPr lang="en-US" altLang="en-US" baseline="30000" dirty="0"/>
              <a:t>x</a:t>
            </a:r>
            <a:r>
              <a:rPr lang="en-US" altLang="en-US" dirty="0"/>
              <a:t> – 2  (x = the number of zeroes in the subnet mask)</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Calculating the Maximum Number of Hosts (2 of 2)</a:t>
            </a:r>
            <a:endParaRPr lang="en-US" dirty="0"/>
          </a:p>
        </p:txBody>
      </p:sp>
      <p:sp>
        <p:nvSpPr>
          <p:cNvPr id="91138" name="Rectangle 3"/>
          <p:cNvSpPr>
            <a:spLocks noGrp="1" noChangeArrowheads="1"/>
          </p:cNvSpPr>
          <p:nvPr>
            <p:ph idx="1"/>
          </p:nvPr>
        </p:nvSpPr>
        <p:spPr>
          <a:xfrm>
            <a:off x="457200" y="2209800"/>
            <a:ext cx="8229600" cy="4572000"/>
          </a:xfrm>
        </p:spPr>
        <p:txBody>
          <a:bodyPr/>
          <a:lstStyle/>
          <a:p>
            <a:r>
              <a:rPr lang="en-US" altLang="en-US" dirty="0"/>
              <a:t>Maximum number of hosts on a /16 network</a:t>
            </a:r>
          </a:p>
          <a:p>
            <a:pPr lvl="1"/>
            <a:r>
              <a:rPr lang="en-US" altLang="en-US" dirty="0"/>
              <a:t>In a /16 network, 16 zeroes are part of the host ID</a:t>
            </a:r>
          </a:p>
          <a:p>
            <a:pPr lvl="1"/>
            <a:r>
              <a:rPr lang="en-US" altLang="en-US" dirty="0"/>
              <a:t>2</a:t>
            </a:r>
            <a:r>
              <a:rPr lang="en-US" altLang="en-US" baseline="30000" dirty="0"/>
              <a:t>16</a:t>
            </a:r>
            <a:r>
              <a:rPr lang="en-US" altLang="en-US" dirty="0"/>
              <a:t> – 2 = 65,534 total hosts</a:t>
            </a:r>
          </a:p>
          <a:p>
            <a:r>
              <a:rPr lang="en-US" altLang="en-US" dirty="0"/>
              <a:t>Maximum number of hosts on a /26 network</a:t>
            </a:r>
          </a:p>
          <a:p>
            <a:pPr lvl="1"/>
            <a:r>
              <a:rPr lang="en-US" altLang="en-US" dirty="0"/>
              <a:t>In a /26 network, 6 zeroes are part of the host ID</a:t>
            </a:r>
          </a:p>
          <a:p>
            <a:pPr lvl="1"/>
            <a:r>
              <a:rPr lang="en-US" altLang="en-US" dirty="0"/>
              <a:t>2</a:t>
            </a:r>
            <a:r>
              <a:rPr lang="en-US" altLang="en-US" baseline="30000" dirty="0"/>
              <a:t>6</a:t>
            </a:r>
            <a:r>
              <a:rPr lang="en-US" altLang="en-US" dirty="0"/>
              <a:t> – 2 = 62 total hosts</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TCP/IP Model (2 of 3)</a:t>
            </a:r>
          </a:p>
        </p:txBody>
      </p:sp>
      <p:pic>
        <p:nvPicPr>
          <p:cNvPr id="16387" name="Picture 3" descr="Image illustrates that the Link layer counts on technologies outside the TCP/IP protocol suite (like Ethernet, cable modem, or DSL) to get IP packets from one system to the next.&#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05000"/>
            <a:ext cx="3943350" cy="337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3"/>
          <p:cNvSpPr>
            <a:spLocks noGrp="1" noChangeArrowheads="1"/>
          </p:cNvSpPr>
          <p:nvPr>
            <p:ph idx="1"/>
          </p:nvPr>
        </p:nvSpPr>
        <p:spPr>
          <a:xfrm>
            <a:off x="1828800" y="5511306"/>
            <a:ext cx="5715000" cy="889494"/>
          </a:xfrm>
        </p:spPr>
        <p:txBody>
          <a:bodyPr/>
          <a:lstStyle/>
          <a:p>
            <a:pPr marL="0" indent="0">
              <a:buFontTx/>
              <a:buNone/>
            </a:pPr>
            <a:r>
              <a:rPr lang="en-US" altLang="en-US" sz="2400" dirty="0"/>
              <a:t>Figure 6.1   The Link layer is important, but it’s not part of the TCP/IP protocol suite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First Subnet (1 of 3)</a:t>
            </a:r>
          </a:p>
        </p:txBody>
      </p:sp>
      <p:sp>
        <p:nvSpPr>
          <p:cNvPr id="93186" name="Rectangle 3"/>
          <p:cNvSpPr>
            <a:spLocks noGrp="1" noChangeArrowheads="1"/>
          </p:cNvSpPr>
          <p:nvPr>
            <p:ph idx="1"/>
          </p:nvPr>
        </p:nvSpPr>
        <p:spPr>
          <a:xfrm>
            <a:off x="457200" y="2209800"/>
            <a:ext cx="8229600" cy="4572000"/>
          </a:xfrm>
        </p:spPr>
        <p:txBody>
          <a:bodyPr/>
          <a:lstStyle/>
          <a:p>
            <a:r>
              <a:rPr lang="en-US" altLang="en-US" dirty="0"/>
              <a:t>Convert the 192.168.4.0/24 network ID into three network IDs</a:t>
            </a:r>
          </a:p>
          <a:p>
            <a:r>
              <a:rPr lang="en-US" altLang="en-US" dirty="0"/>
              <a:t>Write out the subnet mask in binary</a:t>
            </a:r>
          </a:p>
          <a:p>
            <a:r>
              <a:rPr lang="en-US" altLang="en-US" dirty="0"/>
              <a:t>Place a line at the end of the ones</a:t>
            </a:r>
          </a:p>
          <a:p>
            <a:pPr lvl="1"/>
            <a:r>
              <a:rPr lang="en-US" altLang="en-US" dirty="0"/>
              <a:t>See Figure 6.32</a:t>
            </a:r>
          </a:p>
          <a:p>
            <a:r>
              <a:rPr lang="en-US" altLang="en-US" dirty="0"/>
              <a:t>Draw a second line one digit to the right</a:t>
            </a:r>
          </a:p>
          <a:p>
            <a:pPr lvl="1"/>
            <a:r>
              <a:rPr lang="en-US" altLang="en-US" dirty="0"/>
              <a:t>See Figure 6.33</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First Subnet (2 of 3)</a:t>
            </a:r>
          </a:p>
        </p:txBody>
      </p:sp>
      <p:pic>
        <p:nvPicPr>
          <p:cNvPr id="94211" name="Picture 1" descr="Image illustrates Step 1 in subnetting.&#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0256" y="2667000"/>
            <a:ext cx="758348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0" name="Rectangle 3"/>
          <p:cNvSpPr>
            <a:spLocks noGrp="1" noChangeArrowheads="1"/>
          </p:cNvSpPr>
          <p:nvPr>
            <p:ph idx="1"/>
          </p:nvPr>
        </p:nvSpPr>
        <p:spPr>
          <a:xfrm>
            <a:off x="1828800" y="4228011"/>
            <a:ext cx="5867400" cy="609600"/>
          </a:xfrm>
        </p:spPr>
        <p:txBody>
          <a:bodyPr/>
          <a:lstStyle/>
          <a:p>
            <a:pPr marL="0" indent="0">
              <a:buNone/>
            </a:pPr>
            <a:r>
              <a:rPr lang="en-US" altLang="en-US" sz="2400" dirty="0"/>
              <a:t>Figure 6.32   Step 1 in subnetting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First Subnet (3 of 3)</a:t>
            </a:r>
          </a:p>
        </p:txBody>
      </p:sp>
      <p:pic>
        <p:nvPicPr>
          <p:cNvPr id="96259" name="Picture 1" descr="Image illustrates organizing the subnet mask.&#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27137"/>
            <a:ext cx="6848575"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Rectangle 3"/>
          <p:cNvSpPr>
            <a:spLocks noGrp="1" noChangeArrowheads="1"/>
          </p:cNvSpPr>
          <p:nvPr>
            <p:ph idx="1"/>
          </p:nvPr>
        </p:nvSpPr>
        <p:spPr>
          <a:xfrm>
            <a:off x="1828800" y="4814888"/>
            <a:ext cx="5486400" cy="381000"/>
          </a:xfrm>
        </p:spPr>
        <p:txBody>
          <a:bodyPr/>
          <a:lstStyle/>
          <a:p>
            <a:pPr marL="0" indent="0">
              <a:buNone/>
            </a:pPr>
            <a:r>
              <a:rPr lang="en-US" altLang="en-US" sz="2400" dirty="0"/>
              <a:t>Figure 6.33   Organizing the subnet mask</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Format of a Subnet Mask (1 of 2)</a:t>
            </a:r>
          </a:p>
        </p:txBody>
      </p:sp>
      <p:sp>
        <p:nvSpPr>
          <p:cNvPr id="95234" name="Rectangle 3"/>
          <p:cNvSpPr>
            <a:spLocks noGrp="1" noChangeArrowheads="1"/>
          </p:cNvSpPr>
          <p:nvPr>
            <p:ph idx="1"/>
          </p:nvPr>
        </p:nvSpPr>
        <p:spPr/>
        <p:txBody>
          <a:bodyPr/>
          <a:lstStyle/>
          <a:p>
            <a:r>
              <a:rPr lang="en-US" altLang="en-US" dirty="0"/>
              <a:t>The subnet mask is now separated into three areas (these are not in official terms)</a:t>
            </a:r>
          </a:p>
          <a:p>
            <a:pPr lvl="1"/>
            <a:r>
              <a:rPr lang="en-US" altLang="en-US" dirty="0"/>
              <a:t>Default Subnet mask (DSM)</a:t>
            </a:r>
          </a:p>
          <a:p>
            <a:pPr lvl="1"/>
            <a:r>
              <a:rPr lang="en-US" altLang="en-US" dirty="0"/>
              <a:t>Network ID extension (NE)</a:t>
            </a:r>
          </a:p>
          <a:p>
            <a:pPr lvl="1"/>
            <a:r>
              <a:rPr lang="en-US" altLang="en-US" dirty="0"/>
              <a:t>Hosts (H)</a:t>
            </a:r>
          </a:p>
          <a:p>
            <a:r>
              <a:rPr lang="en-US" altLang="en-US" dirty="0"/>
              <a:t>This is now a /25 subnet mask</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Format of a Subnet Mask (2 of 2)</a:t>
            </a:r>
          </a:p>
        </p:txBody>
      </p:sp>
      <p:sp>
        <p:nvSpPr>
          <p:cNvPr id="97282" name="Rectangle 3"/>
          <p:cNvSpPr>
            <a:spLocks noGrp="1" noChangeArrowheads="1"/>
          </p:cNvSpPr>
          <p:nvPr>
            <p:ph idx="1"/>
          </p:nvPr>
        </p:nvSpPr>
        <p:spPr/>
        <p:txBody>
          <a:bodyPr/>
          <a:lstStyle/>
          <a:p>
            <a:r>
              <a:rPr lang="en-US" altLang="en-US" dirty="0"/>
              <a:t>A subnet mask is always 32 binary digits long</a:t>
            </a:r>
          </a:p>
          <a:p>
            <a:r>
              <a:rPr lang="en-US" altLang="en-US" dirty="0"/>
              <a:t>A string of ones followed by a string of zeroes</a:t>
            </a:r>
          </a:p>
          <a:p>
            <a:pPr marL="0" indent="0">
              <a:buNone/>
            </a:pPr>
            <a:r>
              <a:rPr lang="en-US" altLang="en-US" dirty="0"/>
              <a:t>	11111111111111111111111110000000</a:t>
            </a:r>
          </a:p>
          <a:p>
            <a:r>
              <a:rPr lang="en-US" altLang="en-US" dirty="0"/>
              <a:t>Put periods between every eight digits</a:t>
            </a:r>
          </a:p>
          <a:p>
            <a:pPr marL="0" indent="0">
              <a:buNone/>
            </a:pPr>
            <a:r>
              <a:rPr lang="en-US" altLang="en-US" dirty="0"/>
              <a:t>	11111111.11111111.11111111.10000000</a:t>
            </a:r>
          </a:p>
          <a:p>
            <a:r>
              <a:rPr lang="en-US" altLang="en-US" dirty="0"/>
              <a:t>Then convert to dotted decimal</a:t>
            </a:r>
          </a:p>
          <a:p>
            <a:r>
              <a:rPr lang="en-US" altLang="en-US" dirty="0"/>
              <a:t>The resulting subnet mask: 255.255.255.128</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Subnet Masks</a:t>
            </a:r>
          </a:p>
        </p:txBody>
      </p:sp>
      <p:sp>
        <p:nvSpPr>
          <p:cNvPr id="98306" name="Rectangle 3"/>
          <p:cNvSpPr>
            <a:spLocks noGrp="1" noChangeArrowheads="1"/>
          </p:cNvSpPr>
          <p:nvPr>
            <p:ph idx="1"/>
          </p:nvPr>
        </p:nvSpPr>
        <p:spPr/>
        <p:txBody>
          <a:bodyPr/>
          <a:lstStyle/>
          <a:p>
            <a:r>
              <a:rPr lang="en-US" altLang="en-US" dirty="0"/>
              <a:t>Subnet masks can and do use more than 255s and 0s (in dotted decimal form)</a:t>
            </a:r>
          </a:p>
          <a:p>
            <a:r>
              <a:rPr lang="en-US" altLang="en-US" dirty="0"/>
              <a:t>Examples of legitimate subnet masks</a:t>
            </a:r>
          </a:p>
          <a:p>
            <a:pPr lvl="1"/>
            <a:r>
              <a:rPr lang="en-US" altLang="en-US" dirty="0"/>
              <a:t>255.255.255.224</a:t>
            </a:r>
          </a:p>
          <a:p>
            <a:pPr lvl="1"/>
            <a:r>
              <a:rPr lang="en-US" altLang="en-US" dirty="0"/>
              <a:t>255.255.128.0</a:t>
            </a:r>
          </a:p>
          <a:p>
            <a:pPr lvl="1"/>
            <a:r>
              <a:rPr lang="en-US" altLang="en-US" dirty="0"/>
              <a:t>255.248.0.0</a:t>
            </a:r>
            <a:br>
              <a:rPr lang="en-US" altLang="en-US" dirty="0"/>
            </a:br>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Subnets (1 of 2)</a:t>
            </a:r>
          </a:p>
        </p:txBody>
      </p:sp>
      <p:sp>
        <p:nvSpPr>
          <p:cNvPr id="99330" name="Rectangle 3"/>
          <p:cNvSpPr>
            <a:spLocks noGrp="1" noChangeArrowheads="1"/>
          </p:cNvSpPr>
          <p:nvPr>
            <p:ph idx="1"/>
          </p:nvPr>
        </p:nvSpPr>
        <p:spPr/>
        <p:txBody>
          <a:bodyPr/>
          <a:lstStyle/>
          <a:p>
            <a:r>
              <a:rPr lang="en-US" altLang="en-US" dirty="0"/>
              <a:t>Start with a beginning subnet mask</a:t>
            </a:r>
          </a:p>
          <a:p>
            <a:r>
              <a:rPr lang="en-US" altLang="en-US" dirty="0"/>
              <a:t>Extend the subnet extension until you have the number of subnets you need</a:t>
            </a:r>
          </a:p>
          <a:p>
            <a:r>
              <a:rPr lang="en-US" altLang="en-US" dirty="0"/>
              <a:t>Formula is 2</a:t>
            </a:r>
            <a:r>
              <a:rPr lang="en-US" altLang="en-US" baseline="30000" dirty="0"/>
              <a:t>y</a:t>
            </a:r>
            <a:r>
              <a:rPr lang="en-US" altLang="en-US" dirty="0"/>
              <a:t>, where y is number of bits added to the subnet mask</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Calculating Subnets (2 of 2)</a:t>
            </a:r>
          </a:p>
        </p:txBody>
      </p:sp>
      <p:pic>
        <p:nvPicPr>
          <p:cNvPr id="101379" name="Picture 1" descr="Image illustrates organizing the subnet mas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6841" y="2557425"/>
            <a:ext cx="5352159" cy="23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Rectangle 3"/>
          <p:cNvSpPr>
            <a:spLocks noGrp="1" noChangeArrowheads="1"/>
          </p:cNvSpPr>
          <p:nvPr>
            <p:ph idx="1"/>
          </p:nvPr>
        </p:nvSpPr>
        <p:spPr>
          <a:xfrm>
            <a:off x="0" y="5105400"/>
            <a:ext cx="9144000" cy="533400"/>
          </a:xfrm>
        </p:spPr>
        <p:txBody>
          <a:bodyPr/>
          <a:lstStyle/>
          <a:p>
            <a:pPr marL="0" indent="0" algn="ctr">
              <a:buNone/>
            </a:pPr>
            <a:r>
              <a:rPr lang="en-US" altLang="en-US" sz="2400" dirty="0"/>
              <a:t>Figure 6.34   Initial subnetting</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Subnet /24 to /26 (1 of 3)</a:t>
            </a:r>
            <a:br>
              <a:rPr lang="en-US" dirty="0"/>
            </a:br>
            <a:endParaRPr lang="en-US" dirty="0"/>
          </a:p>
        </p:txBody>
      </p:sp>
      <p:sp>
        <p:nvSpPr>
          <p:cNvPr id="68610" name="Rectangle 3"/>
          <p:cNvSpPr>
            <a:spLocks noGrp="1" noChangeArrowheads="1"/>
          </p:cNvSpPr>
          <p:nvPr>
            <p:ph idx="1"/>
          </p:nvPr>
        </p:nvSpPr>
        <p:spPr/>
        <p:txBody>
          <a:bodyPr/>
          <a:lstStyle/>
          <a:p>
            <a:r>
              <a:rPr lang="en-US" dirty="0"/>
              <a:t>Adds two digits, creating four new </a:t>
            </a:r>
            <a:br>
              <a:rPr lang="en-US" dirty="0"/>
            </a:br>
            <a:r>
              <a:rPr lang="en-US" dirty="0"/>
              <a:t>network IDs</a:t>
            </a:r>
          </a:p>
          <a:p>
            <a:r>
              <a:rPr lang="en-US" dirty="0"/>
              <a:t>Convert the original network ID to binary and add the four different network ID extensions to the end</a:t>
            </a:r>
          </a:p>
          <a:p>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Subnet /24 to /26 (2 of 3)</a:t>
            </a:r>
            <a:br>
              <a:rPr lang="en-US" dirty="0"/>
            </a:br>
            <a:endParaRPr lang="en-US" dirty="0"/>
          </a:p>
        </p:txBody>
      </p:sp>
      <p:pic>
        <p:nvPicPr>
          <p:cNvPr id="104451" name="Picture 1" descr="Image illustrates new network IDs being crea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2723" y="2520163"/>
            <a:ext cx="3958552" cy="266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3"/>
          <p:cNvSpPr>
            <a:spLocks noGrp="1" noChangeArrowheads="1"/>
          </p:cNvSpPr>
          <p:nvPr>
            <p:ph idx="1"/>
          </p:nvPr>
        </p:nvSpPr>
        <p:spPr>
          <a:xfrm>
            <a:off x="1752600" y="5204340"/>
            <a:ext cx="6143897" cy="521546"/>
          </a:xfrm>
        </p:spPr>
        <p:txBody>
          <a:bodyPr/>
          <a:lstStyle/>
          <a:p>
            <a:pPr marL="0" indent="0">
              <a:buNone/>
            </a:pPr>
            <a:r>
              <a:rPr lang="en-US" altLang="en-US" sz="2400" dirty="0"/>
              <a:t>Figure 6.35   Creating the new network IDs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Model (3 of 3)</a:t>
            </a:r>
          </a:p>
        </p:txBody>
      </p:sp>
      <p:pic>
        <p:nvPicPr>
          <p:cNvPr id="18435" name="Picture 1" descr="Image highlights the three top layers in the TCP/IP model: Internet, Transport, and Applica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1786231"/>
            <a:ext cx="2457450" cy="37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3"/>
          <p:cNvSpPr>
            <a:spLocks noGrp="1" noChangeArrowheads="1"/>
          </p:cNvSpPr>
          <p:nvPr>
            <p:ph idx="1"/>
          </p:nvPr>
        </p:nvSpPr>
        <p:spPr>
          <a:xfrm>
            <a:off x="428897" y="5562599"/>
            <a:ext cx="8229600" cy="609600"/>
          </a:xfrm>
        </p:spPr>
        <p:txBody>
          <a:bodyPr/>
          <a:lstStyle/>
          <a:p>
            <a:pPr algn="ctr">
              <a:buFontTx/>
              <a:buNone/>
            </a:pPr>
            <a:r>
              <a:rPr lang="en-US" altLang="en-US" sz="2400" dirty="0"/>
              <a:t>Figure 6.2   The TCP/IP protocol suite redux</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Subnet /24 to /26 (3 of 3)</a:t>
            </a:r>
            <a:br>
              <a:rPr lang="en-US" dirty="0"/>
            </a:br>
            <a:endParaRPr lang="en-US" dirty="0"/>
          </a:p>
        </p:txBody>
      </p:sp>
      <p:pic>
        <p:nvPicPr>
          <p:cNvPr id="105475" name="Picture 1" descr="Image shows new network ID address ranges.&#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921361"/>
            <a:ext cx="2438400" cy="3548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4" name="Rectangle 3"/>
          <p:cNvSpPr>
            <a:spLocks noGrp="1" noChangeArrowheads="1"/>
          </p:cNvSpPr>
          <p:nvPr>
            <p:ph idx="1"/>
          </p:nvPr>
        </p:nvSpPr>
        <p:spPr>
          <a:xfrm>
            <a:off x="0" y="5638800"/>
            <a:ext cx="9144000" cy="838200"/>
          </a:xfrm>
        </p:spPr>
        <p:txBody>
          <a:bodyPr/>
          <a:lstStyle/>
          <a:p>
            <a:pPr marL="0" indent="0" algn="ctr">
              <a:buNone/>
            </a:pPr>
            <a:r>
              <a:rPr lang="en-US" altLang="en-US" sz="2400" dirty="0"/>
              <a:t>Figure 6.36   New network ID address ranges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3000"/>
            <a:ext cx="9144000" cy="914400"/>
          </a:xfrm>
        </p:spPr>
        <p:txBody>
          <a:bodyPr/>
          <a:lstStyle/>
          <a:p>
            <a:r>
              <a:rPr lang="en-US" dirty="0"/>
              <a:t>The New Network IDs in Decimal (1 of 2)</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329288365"/>
              </p:ext>
            </p:extLst>
          </p:nvPr>
        </p:nvGraphicFramePr>
        <p:xfrm>
          <a:off x="457200" y="2971800"/>
          <a:ext cx="8229600" cy="1849120"/>
        </p:xfrm>
        <a:graphic>
          <a:graphicData uri="http://schemas.openxmlformats.org/drawingml/2006/table">
            <a:tbl>
              <a:tblPr firstRow="1" bandRow="1">
                <a:tableStyleId>{5C22544A-7EE6-4342-B048-85BDC9FD1C3A}</a:tableStyleId>
              </a:tblPr>
              <a:tblGrid>
                <a:gridCol w="1905000">
                  <a:extLst>
                    <a:ext uri="{9D8B030D-6E8A-4147-A177-3AD203B41FA5}">
                      <a16:colId xmlns="" xmlns:a16="http://schemas.microsoft.com/office/drawing/2014/main" val="2154107561"/>
                    </a:ext>
                  </a:extLst>
                </a:gridCol>
                <a:gridCol w="3581400">
                  <a:extLst>
                    <a:ext uri="{9D8B030D-6E8A-4147-A177-3AD203B41FA5}">
                      <a16:colId xmlns="" xmlns:a16="http://schemas.microsoft.com/office/drawing/2014/main" val="567123943"/>
                    </a:ext>
                  </a:extLst>
                </a:gridCol>
                <a:gridCol w="2743200">
                  <a:extLst>
                    <a:ext uri="{9D8B030D-6E8A-4147-A177-3AD203B41FA5}">
                      <a16:colId xmlns="" xmlns:a16="http://schemas.microsoft.com/office/drawing/2014/main" val="136262850"/>
                    </a:ext>
                  </a:extLst>
                </a:gridCol>
              </a:tblGrid>
              <a:tr h="213359">
                <a:tc>
                  <a:txBody>
                    <a:bodyPr/>
                    <a:lstStyle/>
                    <a:p>
                      <a:r>
                        <a:rPr lang="en-US" dirty="0"/>
                        <a:t>Network ID</a:t>
                      </a:r>
                    </a:p>
                  </a:txBody>
                  <a:tcPr/>
                </a:tc>
                <a:tc>
                  <a:txBody>
                    <a:bodyPr/>
                    <a:lstStyle/>
                    <a:p>
                      <a:r>
                        <a:rPr lang="en-US" dirty="0"/>
                        <a:t>Host Range</a:t>
                      </a:r>
                    </a:p>
                  </a:txBody>
                  <a:tcPr/>
                </a:tc>
                <a:tc>
                  <a:txBody>
                    <a:bodyPr/>
                    <a:lstStyle/>
                    <a:p>
                      <a:r>
                        <a:rPr lang="en-US" dirty="0"/>
                        <a:t>Broadcast Address</a:t>
                      </a:r>
                    </a:p>
                  </a:txBody>
                  <a:tcPr/>
                </a:tc>
                <a:extLst>
                  <a:ext uri="{0D108BD9-81ED-4DB2-BD59-A6C34878D82A}">
                    <a16:rowId xmlns="" xmlns:a16="http://schemas.microsoft.com/office/drawing/2014/main" val="1153394788"/>
                  </a:ext>
                </a:extLst>
              </a:tr>
              <a:tr h="370840">
                <a:tc>
                  <a:txBody>
                    <a:bodyPr/>
                    <a:lstStyle/>
                    <a:p>
                      <a:r>
                        <a:rPr lang="en-US" dirty="0"/>
                        <a:t>192.168.4.0/26</a:t>
                      </a:r>
                    </a:p>
                  </a:txBody>
                  <a:tcPr/>
                </a:tc>
                <a:tc>
                  <a:txBody>
                    <a:bodyPr/>
                    <a:lstStyle/>
                    <a:p>
                      <a:r>
                        <a:rPr lang="en-US" dirty="0"/>
                        <a:t>(192.168.4.1–192.168.4.62)</a:t>
                      </a:r>
                    </a:p>
                  </a:txBody>
                  <a:tcPr/>
                </a:tc>
                <a:tc>
                  <a:txBody>
                    <a:bodyPr/>
                    <a:lstStyle/>
                    <a:p>
                      <a:r>
                        <a:rPr lang="en-US" dirty="0"/>
                        <a:t>192.168.4.63</a:t>
                      </a:r>
                    </a:p>
                  </a:txBody>
                  <a:tcPr/>
                </a:tc>
                <a:extLst>
                  <a:ext uri="{0D108BD9-81ED-4DB2-BD59-A6C34878D82A}">
                    <a16:rowId xmlns="" xmlns:a16="http://schemas.microsoft.com/office/drawing/2014/main" val="2314101804"/>
                  </a:ext>
                </a:extLst>
              </a:tr>
              <a:tr h="370840">
                <a:tc>
                  <a:txBody>
                    <a:bodyPr/>
                    <a:lstStyle/>
                    <a:p>
                      <a:r>
                        <a:rPr lang="en-US" dirty="0"/>
                        <a:t>192.168.4.64/26</a:t>
                      </a:r>
                    </a:p>
                  </a:txBody>
                  <a:tcPr/>
                </a:tc>
                <a:tc>
                  <a:txBody>
                    <a:bodyPr/>
                    <a:lstStyle/>
                    <a:p>
                      <a:r>
                        <a:rPr lang="en-US" dirty="0"/>
                        <a:t>(192.168.4.65–192.168.4.126)</a:t>
                      </a:r>
                    </a:p>
                  </a:txBody>
                  <a:tcPr/>
                </a:tc>
                <a:tc>
                  <a:txBody>
                    <a:bodyPr/>
                    <a:lstStyle/>
                    <a:p>
                      <a:r>
                        <a:rPr lang="en-US" dirty="0"/>
                        <a:t>192.168.4.127</a:t>
                      </a:r>
                    </a:p>
                  </a:txBody>
                  <a:tcPr/>
                </a:tc>
                <a:extLst>
                  <a:ext uri="{0D108BD9-81ED-4DB2-BD59-A6C34878D82A}">
                    <a16:rowId xmlns="" xmlns:a16="http://schemas.microsoft.com/office/drawing/2014/main" val="3172180790"/>
                  </a:ext>
                </a:extLst>
              </a:tr>
              <a:tr h="370840">
                <a:tc>
                  <a:txBody>
                    <a:bodyPr/>
                    <a:lstStyle/>
                    <a:p>
                      <a:r>
                        <a:rPr lang="en-US" dirty="0"/>
                        <a:t>192.168.4.128/26</a:t>
                      </a:r>
                    </a:p>
                  </a:txBody>
                  <a:tcPr/>
                </a:tc>
                <a:tc>
                  <a:txBody>
                    <a:bodyPr/>
                    <a:lstStyle/>
                    <a:p>
                      <a:r>
                        <a:rPr lang="en-US" dirty="0"/>
                        <a:t>(192.168.4.129–192.168.4.190)</a:t>
                      </a:r>
                    </a:p>
                  </a:txBody>
                  <a:tcPr/>
                </a:tc>
                <a:tc>
                  <a:txBody>
                    <a:bodyPr/>
                    <a:lstStyle/>
                    <a:p>
                      <a:r>
                        <a:rPr lang="en-US" dirty="0"/>
                        <a:t>192.168.4.191</a:t>
                      </a:r>
                    </a:p>
                  </a:txBody>
                  <a:tcPr/>
                </a:tc>
                <a:extLst>
                  <a:ext uri="{0D108BD9-81ED-4DB2-BD59-A6C34878D82A}">
                    <a16:rowId xmlns="" xmlns:a16="http://schemas.microsoft.com/office/drawing/2014/main" val="1784623544"/>
                  </a:ext>
                </a:extLst>
              </a:tr>
              <a:tr h="370840">
                <a:tc>
                  <a:txBody>
                    <a:bodyPr/>
                    <a:lstStyle/>
                    <a:p>
                      <a:r>
                        <a:rPr lang="en-US" dirty="0"/>
                        <a:t>192.168.4.192/26</a:t>
                      </a:r>
                    </a:p>
                  </a:txBody>
                  <a:tcPr/>
                </a:tc>
                <a:tc>
                  <a:txBody>
                    <a:bodyPr/>
                    <a:lstStyle/>
                    <a:p>
                      <a:r>
                        <a:rPr lang="en-US" dirty="0"/>
                        <a:t>(192.168.4.193–192.168.4.254)</a:t>
                      </a:r>
                    </a:p>
                  </a:txBody>
                  <a:tcPr/>
                </a:tc>
                <a:tc>
                  <a:txBody>
                    <a:bodyPr/>
                    <a:lstStyle/>
                    <a:p>
                      <a:r>
                        <a:rPr lang="en-US" dirty="0"/>
                        <a:t>192.168.4.255</a:t>
                      </a:r>
                    </a:p>
                  </a:txBody>
                  <a:tcPr/>
                </a:tc>
                <a:extLst>
                  <a:ext uri="{0D108BD9-81ED-4DB2-BD59-A6C34878D82A}">
                    <a16:rowId xmlns="" xmlns:a16="http://schemas.microsoft.com/office/drawing/2014/main" val="220373814"/>
                  </a:ext>
                </a:extLst>
              </a:tr>
            </a:tbl>
          </a:graphicData>
        </a:graphic>
      </p:graphicFrame>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43000"/>
            <a:ext cx="9144000" cy="914400"/>
          </a:xfrm>
        </p:spPr>
        <p:txBody>
          <a:bodyPr/>
          <a:lstStyle/>
          <a:p>
            <a:r>
              <a:rPr lang="en-US" dirty="0"/>
              <a:t>The New Network IDs in Decimal (2 of 2)</a:t>
            </a:r>
          </a:p>
        </p:txBody>
      </p:sp>
      <p:pic>
        <p:nvPicPr>
          <p:cNvPr id="107523" name="Picture 1" descr="Image illustrates three networks using the new network ID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570" y="2080269"/>
            <a:ext cx="4208859" cy="330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2" name="Rectangle 3"/>
          <p:cNvSpPr>
            <a:spLocks noGrp="1" noChangeArrowheads="1"/>
          </p:cNvSpPr>
          <p:nvPr>
            <p:ph idx="1"/>
          </p:nvPr>
        </p:nvSpPr>
        <p:spPr>
          <a:xfrm>
            <a:off x="1143000" y="5410200"/>
            <a:ext cx="7239000" cy="533400"/>
          </a:xfrm>
        </p:spPr>
        <p:txBody>
          <a:bodyPr/>
          <a:lstStyle/>
          <a:p>
            <a:pPr marL="0" indent="0">
              <a:buNone/>
            </a:pPr>
            <a:r>
              <a:rPr lang="en-US" altLang="en-US" sz="2400" dirty="0"/>
              <a:t>Figure 6.37   Three networks using the new network IDs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/27 subnet (1 of 4)</a:t>
            </a:r>
          </a:p>
        </p:txBody>
      </p:sp>
      <p:sp>
        <p:nvSpPr>
          <p:cNvPr id="68610" name="Rectangle 3"/>
          <p:cNvSpPr>
            <a:spLocks noGrp="1" noChangeArrowheads="1"/>
          </p:cNvSpPr>
          <p:nvPr>
            <p:ph idx="1"/>
          </p:nvPr>
        </p:nvSpPr>
        <p:spPr/>
        <p:txBody>
          <a:bodyPr/>
          <a:lstStyle/>
          <a:p>
            <a:r>
              <a:rPr lang="en-US" dirty="0"/>
              <a:t>Move the NE over three digits</a:t>
            </a:r>
          </a:p>
          <a:p>
            <a:r>
              <a:rPr lang="en-US" dirty="0"/>
              <a:t>Calculate the host address ranges for each usable new subnet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 /27 subnet (2 of 4)</a:t>
            </a:r>
          </a:p>
        </p:txBody>
      </p:sp>
      <p:pic>
        <p:nvPicPr>
          <p:cNvPr id="110595" name="Picture 1" descr="Image illustrates moving the network ID extension three digit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09800"/>
            <a:ext cx="4721774" cy="26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Rectangle 3"/>
          <p:cNvSpPr>
            <a:spLocks noGrp="1" noChangeArrowheads="1"/>
          </p:cNvSpPr>
          <p:nvPr>
            <p:ph idx="1"/>
          </p:nvPr>
        </p:nvSpPr>
        <p:spPr>
          <a:xfrm>
            <a:off x="914400" y="5039922"/>
            <a:ext cx="7620000" cy="522678"/>
          </a:xfrm>
        </p:spPr>
        <p:txBody>
          <a:bodyPr/>
          <a:lstStyle/>
          <a:p>
            <a:pPr marL="0" indent="0">
              <a:buNone/>
            </a:pPr>
            <a:r>
              <a:rPr lang="en-US" altLang="en-US" sz="2400" dirty="0"/>
              <a:t>Figure 6.38   Moving the network ID extension three digits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 /27 subnet (3 of 4)</a:t>
            </a:r>
          </a:p>
        </p:txBody>
      </p:sp>
      <p:pic>
        <p:nvPicPr>
          <p:cNvPr id="111619" name="Picture 1" descr="Image illustrates two of eight network ID address range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043374"/>
            <a:ext cx="3133725" cy="333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3"/>
          <p:cNvSpPr>
            <a:spLocks noGrp="1" noChangeArrowheads="1"/>
          </p:cNvSpPr>
          <p:nvPr>
            <p:ph idx="1"/>
          </p:nvPr>
        </p:nvSpPr>
        <p:spPr>
          <a:xfrm>
            <a:off x="0" y="5486400"/>
            <a:ext cx="9144000" cy="611526"/>
          </a:xfrm>
        </p:spPr>
        <p:txBody>
          <a:bodyPr/>
          <a:lstStyle/>
          <a:p>
            <a:pPr marL="0" indent="0" algn="ctr">
              <a:buNone/>
            </a:pPr>
            <a:r>
              <a:rPr lang="en-US" altLang="en-US" sz="2400" dirty="0"/>
              <a:t>Figure 6.39   Two of the eight network ID address ranges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Creating a /27 subnet (4 of 4)</a:t>
            </a:r>
          </a:p>
        </p:txBody>
      </p:sp>
      <p:sp>
        <p:nvSpPr>
          <p:cNvPr id="2" name="Rectangle 1"/>
          <p:cNvSpPr/>
          <p:nvPr/>
        </p:nvSpPr>
        <p:spPr>
          <a:xfrm>
            <a:off x="1981200" y="1828800"/>
            <a:ext cx="6477000" cy="4324261"/>
          </a:xfrm>
          <a:prstGeom prst="rect">
            <a:avLst/>
          </a:prstGeom>
        </p:spPr>
        <p:txBody>
          <a:bodyPr wrap="square">
            <a:spAutoFit/>
          </a:bodyPr>
          <a:lstStyle/>
          <a:p>
            <a:pPr marL="0" marR="0">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192.168.4.0/27 (192.168.4.1 – 192.168.4.30)</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192.168.4.32/27 (192.168.4.33 – 192.168.4.62) </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192.168.4.64/27 (192.168.4.65 – 192.168.4.94) </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192.168.4.96/27 (192.168.4.97 – 192.168.4.126) </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192.168.4.128/27 (192.168.4.129 – 192.168.4.158) </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192.168.4.160/27 (192.168.4.161 – 192.168.4.190) </a:t>
            </a:r>
          </a:p>
          <a:p>
            <a:pPr>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192.168.4.192/27 (192.168.4.193 – 192.168.4.222)</a:t>
            </a:r>
          </a:p>
          <a:p>
            <a:pPr indent="0">
              <a:lnSpc>
                <a:spcPct val="150000"/>
              </a:lnSpc>
              <a:spcBef>
                <a:spcPts val="0"/>
              </a:spcBef>
              <a:spcAft>
                <a:spcPts val="600"/>
              </a:spcAft>
              <a:tabLst>
                <a:tab pos="2290763" algn="l"/>
              </a:tabLst>
            </a:pPr>
            <a:r>
              <a:rPr lang="en-US" sz="2000" dirty="0">
                <a:latin typeface="Times New Roman" panose="02020603050405020304" pitchFamily="18" charset="0"/>
                <a:ea typeface="Times New Roman" panose="02020603050405020304" pitchFamily="18" charset="0"/>
              </a:rPr>
              <a:t>192.168.4.224/27 (192.168.4.225 – 192.168.4.254)</a:t>
            </a:r>
          </a:p>
        </p:txBody>
      </p:sp>
    </p:spTree>
    <p:extLst>
      <p:ext uri="{BB962C8B-B14F-4D97-AF65-F5344CB8AC3E}">
        <p14:creationId xmlns:p14="http://schemas.microsoft.com/office/powerpoint/2010/main" val="180613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0600"/>
            <a:ext cx="8991600" cy="762000"/>
          </a:xfrm>
        </p:spPr>
        <p:txBody>
          <a:bodyPr/>
          <a:lstStyle/>
          <a:p>
            <a:r>
              <a:rPr lang="en-US" dirty="0"/>
              <a:t>Manual Dotted Decimal to Binary Conversion</a:t>
            </a:r>
            <a:br>
              <a:rPr lang="en-US" dirty="0"/>
            </a:br>
            <a:r>
              <a:rPr lang="en-US" dirty="0"/>
              <a:t/>
            </a:r>
            <a:br>
              <a:rPr lang="en-US" dirty="0"/>
            </a:br>
            <a:r>
              <a:rPr lang="en-US" dirty="0"/>
              <a:t/>
            </a:r>
            <a:br>
              <a:rPr lang="en-US" dirty="0"/>
            </a:br>
            <a:endParaRPr lang="en-US" dirty="0"/>
          </a:p>
        </p:txBody>
      </p:sp>
      <p:sp>
        <p:nvSpPr>
          <p:cNvPr id="68610" name="Rectangle 3"/>
          <p:cNvSpPr>
            <a:spLocks noGrp="1" noChangeArrowheads="1"/>
          </p:cNvSpPr>
          <p:nvPr>
            <p:ph idx="1"/>
          </p:nvPr>
        </p:nvSpPr>
        <p:spPr>
          <a:xfrm>
            <a:off x="457200" y="2286000"/>
            <a:ext cx="8229600" cy="4572000"/>
          </a:xfrm>
        </p:spPr>
        <p:txBody>
          <a:bodyPr/>
          <a:lstStyle/>
          <a:p>
            <a:r>
              <a:rPr lang="en-US" dirty="0"/>
              <a:t>Write bit values in decimal from left to right</a:t>
            </a:r>
          </a:p>
          <a:p>
            <a:r>
              <a:rPr lang="en-US" dirty="0"/>
              <a:t>Take binary value and place ones and zeroes under appropriate positions</a:t>
            </a:r>
          </a:p>
          <a:p>
            <a:pPr marL="914400" lvl="2" indent="0">
              <a:buNone/>
            </a:pPr>
            <a:r>
              <a:rPr lang="en-US" dirty="0"/>
              <a:t>128    64    32    16     8    4    2    1</a:t>
            </a:r>
          </a:p>
          <a:p>
            <a:pPr marL="914400" lvl="2" indent="0">
              <a:buNone/>
            </a:pPr>
            <a:r>
              <a:rPr lang="en-US" dirty="0"/>
              <a:t>  1        0       0      1      0    1    1    0</a:t>
            </a:r>
          </a:p>
          <a:p>
            <a:r>
              <a:rPr lang="en-US" dirty="0"/>
              <a:t>Add the decimal values that have a 1 underneath</a:t>
            </a:r>
          </a:p>
          <a:p>
            <a:pPr marL="914400" lvl="2" indent="0">
              <a:buNone/>
            </a:pPr>
            <a:r>
              <a:rPr lang="en-US" dirty="0"/>
              <a:t>128 + 16 + 4 + 2 = 150</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Decimal to Binary Conversion (1 of 2)</a:t>
            </a:r>
          </a:p>
        </p:txBody>
      </p:sp>
      <p:sp>
        <p:nvSpPr>
          <p:cNvPr id="68610" name="Rectangle 3"/>
          <p:cNvSpPr>
            <a:spLocks noGrp="1" noChangeArrowheads="1"/>
          </p:cNvSpPr>
          <p:nvPr>
            <p:ph idx="1"/>
          </p:nvPr>
        </p:nvSpPr>
        <p:spPr>
          <a:xfrm>
            <a:off x="457200" y="2286000"/>
            <a:ext cx="8229600" cy="4191000"/>
          </a:xfrm>
        </p:spPr>
        <p:txBody>
          <a:bodyPr/>
          <a:lstStyle/>
          <a:p>
            <a:r>
              <a:rPr lang="en-US" dirty="0"/>
              <a:t>Manually converting 221 decimal to binary</a:t>
            </a:r>
          </a:p>
          <a:p>
            <a:pPr lvl="1"/>
            <a:r>
              <a:rPr lang="en-US" dirty="0"/>
              <a:t>Start with bit values beginning with 128</a:t>
            </a:r>
          </a:p>
          <a:p>
            <a:pPr lvl="1">
              <a:spcBef>
                <a:spcPts val="0"/>
              </a:spcBef>
            </a:pPr>
            <a:r>
              <a:rPr lang="en-US" dirty="0"/>
              <a:t>Place decimal value above the first value on the left which it exceeds and subtract and place a one to represent this binary value</a:t>
            </a:r>
          </a:p>
          <a:p>
            <a:pPr marL="914400" lvl="2" indent="0">
              <a:buNone/>
            </a:pPr>
            <a:r>
              <a:rPr lang="en-US" dirty="0"/>
              <a:t>221</a:t>
            </a:r>
          </a:p>
          <a:p>
            <a:pPr marL="914400" lvl="2" indent="0">
              <a:buNone/>
            </a:pPr>
            <a:r>
              <a:rPr lang="en-US" dirty="0"/>
              <a:t>128    64    32    16     8    4    2    1</a:t>
            </a:r>
          </a:p>
          <a:p>
            <a:pPr marL="914400" lvl="2" indent="0">
              <a:buNone/>
            </a:pPr>
            <a:r>
              <a:rPr lang="en-US" dirty="0"/>
              <a:t>93</a:t>
            </a:r>
          </a:p>
          <a:p>
            <a:pPr marL="457200" lvl="1" indent="0">
              <a:buNone/>
            </a:pPr>
            <a:r>
              <a:rPr lang="en-US" sz="2400" dirty="0"/>
              <a:t>	1</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Decimal to Binary Conversion (2 of 2)</a:t>
            </a:r>
          </a:p>
        </p:txBody>
      </p:sp>
      <p:sp>
        <p:nvSpPr>
          <p:cNvPr id="114690" name="Rectangle 3"/>
          <p:cNvSpPr>
            <a:spLocks noGrp="1" noChangeArrowheads="1"/>
          </p:cNvSpPr>
          <p:nvPr>
            <p:ph idx="1"/>
          </p:nvPr>
        </p:nvSpPr>
        <p:spPr>
          <a:xfrm>
            <a:off x="457200" y="2286000"/>
            <a:ext cx="8229600" cy="3962400"/>
          </a:xfrm>
        </p:spPr>
        <p:txBody>
          <a:bodyPr/>
          <a:lstStyle/>
          <a:p>
            <a:r>
              <a:rPr lang="en-US" altLang="en-US" dirty="0"/>
              <a:t>Place the remainder above the next bit value that it exceeds (place a zero in positions that are skipped)</a:t>
            </a:r>
          </a:p>
          <a:p>
            <a:pPr marL="914400" lvl="2" indent="0">
              <a:buNone/>
            </a:pPr>
            <a:r>
              <a:rPr lang="en-US" altLang="en-US" dirty="0"/>
              <a:t>           93    29    29   13    5     1</a:t>
            </a:r>
          </a:p>
          <a:p>
            <a:pPr marL="914400" lvl="2" indent="0">
              <a:buNone/>
            </a:pPr>
            <a:r>
              <a:rPr lang="en-US" altLang="en-US" dirty="0"/>
              <a:t>128    64    32    16     8     4     2    1</a:t>
            </a:r>
          </a:p>
          <a:p>
            <a:pPr marL="914400" lvl="2" indent="0">
              <a:buNone/>
            </a:pPr>
            <a:r>
              <a:rPr lang="en-US" altLang="en-US" dirty="0"/>
              <a:t>           29            13     5     1      </a:t>
            </a:r>
          </a:p>
          <a:p>
            <a:pPr marL="457200" lvl="1" indent="0">
              <a:buNone/>
            </a:pPr>
            <a:r>
              <a:rPr lang="en-US" altLang="en-US" sz="2400" dirty="0"/>
              <a:t>	 1      1      0     1    1    1    0   1</a:t>
            </a:r>
          </a:p>
          <a:p>
            <a:pPr lvl="1"/>
            <a:r>
              <a:rPr lang="en-US" altLang="en-US" dirty="0"/>
              <a:t>Decimal 221 = binary 11011101</a:t>
            </a:r>
          </a:p>
        </p:txBody>
      </p:sp>
    </p:spTree>
  </p:cSld>
  <p:clrMapOvr>
    <a:masterClrMapping/>
  </p:clrMapOvr>
  <p:transition/>
</p:sld>
</file>

<file path=ppt/theme/theme1.xml><?xml version="1.0" encoding="utf-8"?>
<a:theme xmlns:a="http://schemas.openxmlformats.org/drawingml/2006/main" name="3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5670</Words>
  <Application>Microsoft Office PowerPoint</Application>
  <PresentationFormat>On-screen Show (4:3)</PresentationFormat>
  <Paragraphs>1012</Paragraphs>
  <Slides>126</Slides>
  <Notes>118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Arial</vt:lpstr>
      <vt:lpstr>Calibri</vt:lpstr>
      <vt:lpstr>Candara</vt:lpstr>
      <vt:lpstr>Century</vt:lpstr>
      <vt:lpstr>Courier New</vt:lpstr>
      <vt:lpstr>Courier Std</vt:lpstr>
      <vt:lpstr>Palatino LT Std</vt:lpstr>
      <vt:lpstr>Times New Roman</vt:lpstr>
      <vt:lpstr>Univers LT Std 55</vt:lpstr>
      <vt:lpstr>3_Office Theme</vt:lpstr>
      <vt:lpstr>TCP/IP Basics</vt:lpstr>
      <vt:lpstr>Objectives</vt:lpstr>
      <vt:lpstr>Historical/Conceptual</vt:lpstr>
      <vt:lpstr>Early Days of Networking Software (1 of 2) </vt:lpstr>
      <vt:lpstr>Early Days of Networking Software (2 of 2)  </vt:lpstr>
      <vt:lpstr> Test Specific</vt:lpstr>
      <vt:lpstr>The TCP/IP Model (1 of 3)</vt:lpstr>
      <vt:lpstr>The TCP/IP Model (2 of 3)</vt:lpstr>
      <vt:lpstr>The TCP/IP Model (3 of 3)</vt:lpstr>
      <vt:lpstr>The IP Packet (1 of 2)</vt:lpstr>
      <vt:lpstr>The IP Packet (2 of 2)</vt:lpstr>
      <vt:lpstr>Internet Layer Protocols </vt:lpstr>
      <vt:lpstr>Other Internet Layer Protocols (1 of 2) </vt:lpstr>
      <vt:lpstr>Other Internet Layer Protocols (2 of 2) </vt:lpstr>
      <vt:lpstr>Fields in a Full IP Packet Header </vt:lpstr>
      <vt:lpstr>Transport Layer Protocols</vt:lpstr>
      <vt:lpstr>TCP (1 of 2) </vt:lpstr>
      <vt:lpstr>TCP (2 of 2) </vt:lpstr>
      <vt:lpstr>Fields in the TCP Header (1 of 2) </vt:lpstr>
      <vt:lpstr>Fields in the TCP Header (2 of 2)</vt:lpstr>
      <vt:lpstr>UDP (1 of 2)</vt:lpstr>
      <vt:lpstr>UDP (2 of 2)</vt:lpstr>
      <vt:lpstr>Application Layer Protocols (1 of 2)</vt:lpstr>
      <vt:lpstr>Application Layer Protocols (2 of 2)</vt:lpstr>
      <vt:lpstr> IP and Ethernet</vt:lpstr>
      <vt:lpstr>TCP: LANs and WANs</vt:lpstr>
      <vt:lpstr>TCP/IP on LAN over Ethernet (1 of 6) </vt:lpstr>
      <vt:lpstr>TCP/IP on LAN over Ethernet (2 of 6) </vt:lpstr>
      <vt:lpstr>TCP/IP on LAN over Ethernet (3 of 6) </vt:lpstr>
      <vt:lpstr>TCP/IP on LAN over Ethernet (4 of 6) </vt:lpstr>
      <vt:lpstr>TCP/IP on LAN over Ethernet (5 of 6) </vt:lpstr>
      <vt:lpstr>TCP/IP on LAN over Ethernet (6 of 6) </vt:lpstr>
      <vt:lpstr>IP Addressing  </vt:lpstr>
      <vt:lpstr>IP Addresses (IPv4) </vt:lpstr>
      <vt:lpstr>Binary to Decimal Conversion </vt:lpstr>
      <vt:lpstr>Binary, Decimal, and Octal Numbering (1 of 2)</vt:lpstr>
      <vt:lpstr>Binary, Decimal, and Octal Numbering (2 of 2)</vt:lpstr>
      <vt:lpstr>Using a Calculator for Conversions (1 of 2)</vt:lpstr>
      <vt:lpstr>Using a Calculator for Conversions (2 of 2)</vt:lpstr>
      <vt:lpstr>MAC and IP Addressing (1 of 5)</vt:lpstr>
      <vt:lpstr>MAC and IP Addressing (2 of 5) </vt:lpstr>
      <vt:lpstr>MAC and IP Addressing (3 of 5)</vt:lpstr>
      <vt:lpstr>MAC and IP Addressing (4 of 5) </vt:lpstr>
      <vt:lpstr>MAC and IP Addressing (5 of 5)</vt:lpstr>
      <vt:lpstr>IP Addresses in Action</vt:lpstr>
      <vt:lpstr>Network IDs (1 of 2)</vt:lpstr>
      <vt:lpstr>Network IDs (2 of 2)</vt:lpstr>
      <vt:lpstr>Interconnecting LANs (1 of 5)</vt:lpstr>
      <vt:lpstr>Interconnecting (2 of 5)</vt:lpstr>
      <vt:lpstr>Interconnecting (3 of 5)</vt:lpstr>
      <vt:lpstr>Interconnecting (4 of 5)</vt:lpstr>
      <vt:lpstr>Interconnecting (5 of 5)</vt:lpstr>
      <vt:lpstr>Limitations of Network ID Formats </vt:lpstr>
      <vt:lpstr>Subnet Mask (1 of 3)</vt:lpstr>
      <vt:lpstr>Subnet Mask (2 of 3)</vt:lpstr>
      <vt:lpstr>Subnet Mask (3 of 3)</vt:lpstr>
      <vt:lpstr>Using the Subnet Mask (1 of 2)</vt:lpstr>
      <vt:lpstr>Using the Subnet Mask (2 of 2)</vt:lpstr>
      <vt:lpstr>Comparing Addresses (1 of 2)</vt:lpstr>
      <vt:lpstr>Comparing Addresses (2 of 2)</vt:lpstr>
      <vt:lpstr>ARP and the OSI Model (1 of 6)</vt:lpstr>
      <vt:lpstr>ARP and the OSI Model (2 of 6)</vt:lpstr>
      <vt:lpstr>ARP and the OSI Model (3 of 6)</vt:lpstr>
      <vt:lpstr>ARP and the OSI Model (4 of 6)</vt:lpstr>
      <vt:lpstr>An Example of a Valid Subnet Mask </vt:lpstr>
      <vt:lpstr>Tips for Setting Up Subnet Masks</vt:lpstr>
      <vt:lpstr>Class IDs (1 of 2) </vt:lpstr>
      <vt:lpstr>Class IDs (2 of 2)</vt:lpstr>
      <vt:lpstr>Ways to Send a Packet</vt:lpstr>
      <vt:lpstr>Class Blocks</vt:lpstr>
      <vt:lpstr> CIDR and Subnetting</vt:lpstr>
      <vt:lpstr>CIDR and Subnetting</vt:lpstr>
      <vt:lpstr>Subnetting</vt:lpstr>
      <vt:lpstr>An Example of Subnetting (1 of 4)</vt:lpstr>
      <vt:lpstr>An Example of Subnetting (2 of 4)</vt:lpstr>
      <vt:lpstr>An Example of Subnetting (3 of 4)</vt:lpstr>
      <vt:lpstr>An Example of Subnetting (4 of 4)</vt:lpstr>
      <vt:lpstr>Calculating the Maximum Number of Hosts (1 of 2)</vt:lpstr>
      <vt:lpstr>Calculating the Maximum Number of Hosts (2 of 2)</vt:lpstr>
      <vt:lpstr>Your First Subnet (1 of 3)</vt:lpstr>
      <vt:lpstr>Your First Subnet (2 of 3)</vt:lpstr>
      <vt:lpstr>Your First Subnet (3 of 3)</vt:lpstr>
      <vt:lpstr>The Format of a Subnet Mask (1 of 2)</vt:lpstr>
      <vt:lpstr>The Format of a Subnet Mask (2 of 2)</vt:lpstr>
      <vt:lpstr>Other Types of Subnet Masks</vt:lpstr>
      <vt:lpstr>Calculating Subnets (1 of 2)</vt:lpstr>
      <vt:lpstr>Calculating Subnets (2 of 2)</vt:lpstr>
      <vt:lpstr>Subnet /24 to /26 (1 of 3) </vt:lpstr>
      <vt:lpstr>Subnet /24 to /26 (2 of 3) </vt:lpstr>
      <vt:lpstr>Subnet /24 to /26 (3 of 3) </vt:lpstr>
      <vt:lpstr>The New Network IDs in Decimal (1 of 2)</vt:lpstr>
      <vt:lpstr>The New Network IDs in Decimal (2 of 2)</vt:lpstr>
      <vt:lpstr>Creating a /27 subnet (1 of 4)</vt:lpstr>
      <vt:lpstr>Creating a /27 subnet (2 of 4)</vt:lpstr>
      <vt:lpstr>Creating a /27 subnet (3 of 4)</vt:lpstr>
      <vt:lpstr>Creating a /27 subnet (4 of 4)</vt:lpstr>
      <vt:lpstr>Manual Dotted Decimal to Binary Conversion   </vt:lpstr>
      <vt:lpstr>Manual Decimal to Binary Conversion (1 of 2)</vt:lpstr>
      <vt:lpstr>Manual Decimal to Binary Conversion (2 of 2)</vt:lpstr>
      <vt:lpstr>CIDR: Subnetting in the Real World </vt:lpstr>
      <vt:lpstr>Why Learn Subnetting? </vt:lpstr>
      <vt:lpstr> IP Address Assignment</vt:lpstr>
      <vt:lpstr>Giving a Computer an IP Address</vt:lpstr>
      <vt:lpstr>Static IP Addressing (1 of 2)  </vt:lpstr>
      <vt:lpstr>Static IP Addressing (2 of 2)</vt:lpstr>
      <vt:lpstr>Static IP Addressing: Common Principles (1 of 5)</vt:lpstr>
      <vt:lpstr>Static IP Addressing: Common Principles (2 of 5) </vt:lpstr>
      <vt:lpstr>Static IP Addressing: Common Principles (3 of 5)</vt:lpstr>
      <vt:lpstr>Static IP Addressing: Common Principles (4 of 5)</vt:lpstr>
      <vt:lpstr>Static IP Addressing: Common Principles (5 of 5) </vt:lpstr>
      <vt:lpstr>Verifying with ping (1 of 2)</vt:lpstr>
      <vt:lpstr>Verifying with ping (2 of 2)</vt:lpstr>
      <vt:lpstr>Dynamic IP Addressing (1 of 2) </vt:lpstr>
      <vt:lpstr>Dynamic IP Addressing (2 of 2) </vt:lpstr>
      <vt:lpstr>How DHCP Works (1 of 5) </vt:lpstr>
      <vt:lpstr>How DHCP Works (2 of 5) </vt:lpstr>
      <vt:lpstr>How DHCP Works (3 of 5) </vt:lpstr>
      <vt:lpstr>How DHCP Works (4 of 5) </vt:lpstr>
      <vt:lpstr>How DHCP Works (5 of 5) </vt:lpstr>
      <vt:lpstr>Living with DHCP (1 of 2)</vt:lpstr>
      <vt:lpstr>Living with DHCP (2 of 2)</vt:lpstr>
      <vt:lpstr>APIPA (1 of 2)</vt:lpstr>
      <vt:lpstr>APIPA (2 of 2)</vt:lpstr>
      <vt:lpstr>Reestablish the Lease Manually </vt:lpstr>
      <vt:lpstr>Special IP Addresses (1 of 2)</vt:lpstr>
      <vt:lpstr>Special IP Addresses (2 of 2)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TCP/IP Basics</dc:title>
  <dc:creator/>
  <cp:lastModifiedBy/>
  <cp:revision>1</cp:revision>
  <dcterms:created xsi:type="dcterms:W3CDTF">2017-11-20T17:47:30Z</dcterms:created>
  <dcterms:modified xsi:type="dcterms:W3CDTF">2018-12-13T22:03:38Z</dcterms:modified>
</cp:coreProperties>
</file>